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336" r:id="rId3"/>
    <p:sldId id="273" r:id="rId4"/>
    <p:sldId id="274" r:id="rId5"/>
    <p:sldId id="317" r:id="rId6"/>
    <p:sldId id="318" r:id="rId7"/>
    <p:sldId id="258" r:id="rId8"/>
    <p:sldId id="331" r:id="rId9"/>
    <p:sldId id="330" r:id="rId10"/>
    <p:sldId id="334" r:id="rId11"/>
    <p:sldId id="335" r:id="rId12"/>
    <p:sldId id="332" r:id="rId13"/>
    <p:sldId id="319" r:id="rId14"/>
    <p:sldId id="260" r:id="rId15"/>
    <p:sldId id="261" r:id="rId16"/>
    <p:sldId id="322" r:id="rId17"/>
    <p:sldId id="323" r:id="rId18"/>
    <p:sldId id="324" r:id="rId19"/>
    <p:sldId id="262" r:id="rId20"/>
    <p:sldId id="285" r:id="rId21"/>
    <p:sldId id="263" r:id="rId22"/>
    <p:sldId id="264" r:id="rId23"/>
    <p:sldId id="325" r:id="rId24"/>
    <p:sldId id="326" r:id="rId25"/>
    <p:sldId id="265" r:id="rId26"/>
    <p:sldId id="286" r:id="rId27"/>
    <p:sldId id="287" r:id="rId28"/>
    <p:sldId id="266" r:id="rId29"/>
    <p:sldId id="267" r:id="rId30"/>
    <p:sldId id="268" r:id="rId31"/>
    <p:sldId id="288" r:id="rId32"/>
    <p:sldId id="307" r:id="rId33"/>
    <p:sldId id="308" r:id="rId34"/>
    <p:sldId id="309" r:id="rId35"/>
    <p:sldId id="310" r:id="rId36"/>
    <p:sldId id="311" r:id="rId37"/>
    <p:sldId id="312" r:id="rId38"/>
    <p:sldId id="313" r:id="rId39"/>
    <p:sldId id="314" r:id="rId40"/>
    <p:sldId id="315" r:id="rId41"/>
    <p:sldId id="316" r:id="rId42"/>
    <p:sldId id="289" r:id="rId43"/>
    <p:sldId id="293" r:id="rId44"/>
    <p:sldId id="294" r:id="rId45"/>
    <p:sldId id="295" r:id="rId46"/>
    <p:sldId id="290" r:id="rId47"/>
    <p:sldId id="291" r:id="rId48"/>
    <p:sldId id="305" r:id="rId49"/>
    <p:sldId id="306" r:id="rId50"/>
    <p:sldId id="297" r:id="rId51"/>
    <p:sldId id="298" r:id="rId52"/>
    <p:sldId id="299" r:id="rId53"/>
    <p:sldId id="301" r:id="rId54"/>
    <p:sldId id="302" r:id="rId55"/>
    <p:sldId id="259" r:id="rId56"/>
    <p:sldId id="329" r:id="rId57"/>
    <p:sldId id="304" r:id="rId58"/>
    <p:sldId id="320" r:id="rId59"/>
    <p:sldId id="303" r:id="rId60"/>
    <p:sldId id="321" r:id="rId61"/>
    <p:sldId id="327" r:id="rId62"/>
    <p:sldId id="328" r:id="rId63"/>
    <p:sldId id="269" r:id="rId64"/>
    <p:sldId id="272" r:id="rId65"/>
  </p:sldIdLst>
  <p:sldSz cx="6859588" cy="5486400"/>
  <p:notesSz cx="6858000" cy="9144000"/>
  <p:custDataLst>
    <p:tags r:id="rId6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14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14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14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14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14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CC"/>
    <a:srgbClr val="CC0000"/>
    <a:srgbClr val="FFCC00"/>
    <a:srgbClr val="FF0000"/>
    <a:srgbClr val="FF7C80"/>
    <a:srgbClr val="0099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428" y="-84"/>
      </p:cViewPr>
      <p:guideLst>
        <p:guide orient="horz" pos="1728"/>
        <p:guide pos="21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14350" y="1704975"/>
            <a:ext cx="5830888" cy="11747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8700" y="3108325"/>
            <a:ext cx="4802188" cy="14033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B1CDD4-9CA9-40D3-BC4A-3F97EB9E88E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32766411"/>
      </p:ext>
    </p:extLst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E7F6D-4871-4871-A377-BE2B6EC4299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65135107"/>
      </p:ext>
    </p:extLst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73638" y="219075"/>
            <a:ext cx="1543050" cy="46815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219075"/>
            <a:ext cx="4478338" cy="46815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445DC3-18DD-4A87-BD35-721B45F5F85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93712038"/>
      </p:ext>
    </p:extLst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219075"/>
            <a:ext cx="6173788" cy="914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1279525"/>
            <a:ext cx="3009900" cy="3621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3505200" y="1279525"/>
            <a:ext cx="3011488" cy="1733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3505200" y="3165475"/>
            <a:ext cx="3011488" cy="17351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342900" y="4995863"/>
            <a:ext cx="1600200" cy="38100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2343150" y="4995863"/>
            <a:ext cx="2173288" cy="38100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4916488" y="4995863"/>
            <a:ext cx="1600200" cy="381000"/>
          </a:xfrm>
        </p:spPr>
        <p:txBody>
          <a:bodyPr/>
          <a:lstStyle>
            <a:lvl1pPr>
              <a:defRPr/>
            </a:lvl1pPr>
          </a:lstStyle>
          <a:p>
            <a:fld id="{3259D7BA-7A46-429C-8DDE-8A4AFD95626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87198258"/>
      </p:ext>
    </p:extLst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42900" y="219075"/>
            <a:ext cx="6173788" cy="46815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42900" y="4995863"/>
            <a:ext cx="1600200" cy="38100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343150" y="4995863"/>
            <a:ext cx="2173288" cy="38100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916488" y="4995863"/>
            <a:ext cx="1600200" cy="381000"/>
          </a:xfrm>
        </p:spPr>
        <p:txBody>
          <a:bodyPr/>
          <a:lstStyle>
            <a:lvl1pPr>
              <a:defRPr/>
            </a:lvl1pPr>
          </a:lstStyle>
          <a:p>
            <a:fld id="{C3FF21E9-A9D6-44A5-9D41-FCE007FAFD6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41236397"/>
      </p:ext>
    </p:extLst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2D1220-5F13-41A2-AB77-32D8BB889AD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56135154"/>
      </p:ext>
    </p:extLst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338" y="3525838"/>
            <a:ext cx="5830887" cy="10890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1338" y="2325688"/>
            <a:ext cx="5830887" cy="12001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2A08A1-16D4-4346-AA4A-8AC0E8F9063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28984742"/>
      </p:ext>
    </p:extLst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1279525"/>
            <a:ext cx="3009900" cy="3621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505200" y="1279525"/>
            <a:ext cx="3011488" cy="3621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21BE9-A13C-47D4-8B0E-47028B70932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37388997"/>
      </p:ext>
    </p:extLst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1228725"/>
            <a:ext cx="3030538" cy="511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2900" y="1739900"/>
            <a:ext cx="3030538" cy="31607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84563" y="1228725"/>
            <a:ext cx="3032125" cy="511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84563" y="1739900"/>
            <a:ext cx="3032125" cy="31607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DF87FB-78B1-41C0-98E4-4D85BC410C5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42380821"/>
      </p:ext>
    </p:extLst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72663-3662-4750-A92F-D5819BF70BE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36282941"/>
      </p:ext>
    </p:extLst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B47C38-0175-4876-A4BE-862C875E45D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21519426"/>
      </p:ext>
    </p:extLst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219075"/>
            <a:ext cx="2257425" cy="92868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1288" y="219075"/>
            <a:ext cx="3835400" cy="46815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42900" y="1147763"/>
            <a:ext cx="2257425" cy="37528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91E82E-C2D8-4981-BB30-E07445607E7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8199814"/>
      </p:ext>
    </p:extLst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4613" y="3840163"/>
            <a:ext cx="4116387" cy="4540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344613" y="490538"/>
            <a:ext cx="4116387" cy="32908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344613" y="4294188"/>
            <a:ext cx="4116387" cy="64293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F558F-6C3A-4648-81A9-839EEADD2EC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81137372"/>
      </p:ext>
    </p:extLst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219075"/>
            <a:ext cx="617378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0546" tIns="35273" rIns="70546" bIns="3527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1279525"/>
            <a:ext cx="6173788" cy="362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0546" tIns="35273" rIns="70546" bIns="3527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4995863"/>
            <a:ext cx="16002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0546" tIns="35273" rIns="70546" bIns="35273" numCol="1" anchor="t" anchorCtr="0" compatLnSpc="1">
            <a:prstTxWarp prst="textNoShape">
              <a:avLst/>
            </a:prstTxWarp>
          </a:bodyPr>
          <a:lstStyle>
            <a:lvl1pPr defTabSz="704850">
              <a:defRPr sz="11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4995863"/>
            <a:ext cx="217328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0546" tIns="35273" rIns="70546" bIns="35273" numCol="1" anchor="t" anchorCtr="0" compatLnSpc="1">
            <a:prstTxWarp prst="textNoShape">
              <a:avLst/>
            </a:prstTxWarp>
          </a:bodyPr>
          <a:lstStyle>
            <a:lvl1pPr algn="ctr" defTabSz="704850">
              <a:defRPr sz="11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6488" y="4995863"/>
            <a:ext cx="16002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0546" tIns="35273" rIns="70546" bIns="35273" numCol="1" anchor="t" anchorCtr="0" compatLnSpc="1">
            <a:prstTxWarp prst="textNoShape">
              <a:avLst/>
            </a:prstTxWarp>
          </a:bodyPr>
          <a:lstStyle>
            <a:lvl1pPr algn="r" defTabSz="704850">
              <a:defRPr sz="1100"/>
            </a:lvl1pPr>
          </a:lstStyle>
          <a:p>
            <a:fld id="{2241D63B-1B0C-4277-864A-1B2207B6C33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split orient="vert"/>
  </p:transition>
  <p:txStyles>
    <p:titleStyle>
      <a:lvl1pPr algn="ctr" defTabSz="704850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+mj-ea"/>
          <a:cs typeface="+mj-cs"/>
        </a:defRPr>
      </a:lvl1pPr>
      <a:lvl2pPr algn="ctr" defTabSz="704850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defTabSz="704850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defTabSz="704850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defTabSz="704850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defTabSz="704850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defTabSz="704850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defTabSz="704850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defTabSz="704850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265113" indent="-265113" algn="l" defTabSz="704850" rtl="0" fontAlgn="base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20663" algn="l" defTabSz="704850" rtl="0" fontAlgn="base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</a:defRPr>
      </a:lvl2pPr>
      <a:lvl3pPr marL="881063" indent="-176213" algn="l" defTabSz="704850" rtl="0" fontAlgn="base">
        <a:spcBef>
          <a:spcPct val="2000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235075" indent="-176213" algn="l" defTabSz="704850" rtl="0" fontAlgn="base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87500" indent="-176213" algn="l" defTabSz="704850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2044700" indent="-176213" algn="l" defTabSz="704850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501900" indent="-176213" algn="l" defTabSz="704850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959100" indent="-176213" algn="l" defTabSz="704850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3416300" indent="-176213" algn="l" defTabSz="704850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hyperlink" Target="&#35838;&#26412;&#24405;&#38899;/Section%20A/Section%20A-1b.mp3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35838;&#26412;&#24405;&#38899;/Section%20A/Section%20A-1b.mp3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35838;&#26412;&#24405;&#38899;/Section%20A/Section%20A-2a.mp3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hyperlink" Target="&#35838;&#26412;&#24405;&#38899;/Section%20A/Section%20A-2b.mp3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35838;&#26412;&#24405;&#38899;/Section%20A/Section%20A-2b.mp3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koko.com/category-39-b0-%25B0%25FC%25D7%25B0%25C5%25E4%25BC%25FE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hyperlink" Target="http://hi.baidu.com/&#33485;&#21335;&#34013;&#28023;&#21253;&#35013;/album/item/56264ad0201446279a502778.html" TargetMode="Externa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iang-sheng.com/class.asp?LarCode=&#23398;&#29983;&#25991;&#20855;&#29992;&#21697;&amp;MidCode=&#23610;&#23376;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222250"/>
            <a:ext cx="5832475" cy="3025775"/>
          </a:xfrm>
          <a:noFill/>
          <a:ln/>
        </p:spPr>
        <p:txBody>
          <a:bodyPr wrap="none" lIns="70542" tIns="35271" rIns="70542" bIns="35271"/>
          <a:lstStyle/>
          <a:p>
            <a:r>
              <a:rPr lang="zh-CN" altLang="zh-CN" sz="4000" b="1" u="sng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Unit 3</a:t>
            </a:r>
            <a:r>
              <a:rPr lang="zh-CN" altLang="zh-CN" sz="4000" b="1">
                <a:solidFill>
                  <a:srgbClr val="006600"/>
                </a:solidFill>
                <a:latin typeface="Arial Black" pitchFamily="34" charset="0"/>
              </a:rPr>
              <a:t> </a:t>
            </a:r>
            <a:r>
              <a:rPr lang="zh-CN" altLang="zh-CN" sz="3600" b="1">
                <a:solidFill>
                  <a:srgbClr val="006600"/>
                </a:solidFill>
                <a:latin typeface="Arial Black" pitchFamily="34" charset="0"/>
              </a:rPr>
              <a:t/>
            </a:r>
            <a:br>
              <a:rPr lang="zh-CN" altLang="zh-CN" sz="3600" b="1">
                <a:solidFill>
                  <a:srgbClr val="006600"/>
                </a:solidFill>
                <a:latin typeface="Arial Black" pitchFamily="34" charset="0"/>
              </a:rPr>
            </a:br>
            <a:r>
              <a:rPr lang="zh-CN" altLang="zh-CN" sz="3200" b="1">
                <a:solidFill>
                  <a:srgbClr val="006600"/>
                </a:solidFill>
              </a:rPr>
              <a:t/>
            </a:r>
            <a:br>
              <a:rPr lang="zh-CN" altLang="zh-CN" sz="3200" b="1">
                <a:solidFill>
                  <a:srgbClr val="006600"/>
                </a:solidFill>
              </a:rPr>
            </a:br>
            <a:r>
              <a:rPr lang="zh-CN" altLang="zh-CN" sz="3600" b="1">
                <a:solidFill>
                  <a:srgbClr val="FF0066"/>
                </a:solidFill>
                <a:latin typeface="Arial Black" pitchFamily="34" charset="0"/>
              </a:rPr>
              <a:t>I’m more outgoing </a:t>
            </a:r>
            <a:br>
              <a:rPr lang="zh-CN" altLang="zh-CN" sz="3600" b="1">
                <a:solidFill>
                  <a:srgbClr val="FF0066"/>
                </a:solidFill>
                <a:latin typeface="Arial Black" pitchFamily="34" charset="0"/>
              </a:rPr>
            </a:br>
            <a:r>
              <a:rPr lang="zh-CN" altLang="zh-CN" sz="3600" b="1">
                <a:solidFill>
                  <a:srgbClr val="FF0066"/>
                </a:solidFill>
                <a:latin typeface="Arial Black" pitchFamily="34" charset="0"/>
              </a:rPr>
              <a:t>than my sister.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768350" y="3249613"/>
            <a:ext cx="5400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8" rIns="91434" bIns="45718">
            <a:spAutoFit/>
          </a:bodyPr>
          <a:lstStyle/>
          <a:p>
            <a:pPr algn="ctr" defTabSz="704850"/>
            <a:r>
              <a:rPr lang="zh-CN" altLang="zh-CN" sz="3600">
                <a:solidFill>
                  <a:srgbClr val="0000CC"/>
                </a:solidFill>
                <a:latin typeface="RockoUltraFLF" charset="0"/>
              </a:rPr>
              <a:t>Section A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7475" y="152400"/>
            <a:ext cx="6626225" cy="1438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pPr algn="l"/>
            <a:r>
              <a:rPr lang="zh-CN" sz="28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自学课本</a:t>
            </a:r>
            <a:r>
              <a:rPr lang="zh-CN" altLang="zh-CN" sz="2800">
                <a:solidFill>
                  <a:schemeClr val="tx1"/>
                </a:solidFill>
                <a:latin typeface="RockoUltraFLF" charset="0"/>
                <a:ea typeface="华文行楷" pitchFamily="2" charset="-122"/>
              </a:rPr>
              <a:t>P93</a:t>
            </a:r>
            <a:r>
              <a:rPr lang="zh-CN" sz="280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形容词的比较级和最高级构成，完成写出下列词的比较级和最高级。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19238"/>
            <a:ext cx="6859588" cy="3960812"/>
          </a:xfrm>
        </p:spPr>
        <p:txBody>
          <a:bodyPr/>
          <a:lstStyle/>
          <a:p>
            <a:r>
              <a:rPr lang="zh-CN" altLang="zh-CN" sz="2600" b="1">
                <a:solidFill>
                  <a:srgbClr val="0000CC"/>
                </a:solidFill>
              </a:rPr>
              <a:t>tall       long       cold    fast    thick</a:t>
            </a:r>
          </a:p>
          <a:p>
            <a:r>
              <a:rPr lang="zh-CN" altLang="zh-CN" sz="2600" b="1">
                <a:solidFill>
                  <a:srgbClr val="0000CC"/>
                </a:solidFill>
              </a:rPr>
              <a:t>small   strong   hard   new   short</a:t>
            </a:r>
          </a:p>
          <a:p>
            <a:r>
              <a:rPr lang="zh-CN" altLang="zh-CN" sz="2600" b="1">
                <a:solidFill>
                  <a:srgbClr val="FF0000"/>
                </a:solidFill>
              </a:rPr>
              <a:t> wide    fine        late</a:t>
            </a:r>
            <a:r>
              <a:rPr lang="zh-CN" altLang="zh-CN" sz="2600" b="1"/>
              <a:t>     </a:t>
            </a:r>
          </a:p>
          <a:p>
            <a:r>
              <a:rPr lang="zh-CN" altLang="zh-CN" sz="2600" b="1"/>
              <a:t> </a:t>
            </a:r>
            <a:r>
              <a:rPr lang="zh-CN" altLang="zh-CN" sz="2600" b="1">
                <a:solidFill>
                  <a:srgbClr val="0000CC"/>
                </a:solidFill>
              </a:rPr>
              <a:t>fat       big          thin    red</a:t>
            </a:r>
          </a:p>
          <a:p>
            <a:r>
              <a:rPr lang="zh-CN" altLang="zh-CN" sz="2600" b="1"/>
              <a:t> </a:t>
            </a:r>
            <a:r>
              <a:rPr lang="zh-CN" altLang="zh-CN" sz="2600" b="1">
                <a:solidFill>
                  <a:srgbClr val="FF0000"/>
                </a:solidFill>
              </a:rPr>
              <a:t>happy   early     easy    heavy</a:t>
            </a:r>
          </a:p>
          <a:p>
            <a:r>
              <a:rPr lang="zh-CN" altLang="zh-CN" sz="2600" b="1"/>
              <a:t> </a:t>
            </a:r>
            <a:r>
              <a:rPr lang="zh-CN" altLang="zh-CN" sz="2600" b="1">
                <a:solidFill>
                  <a:srgbClr val="0000CC"/>
                </a:solidFill>
              </a:rPr>
              <a:t>beautiful  exciting  interesting</a:t>
            </a:r>
          </a:p>
          <a:p>
            <a:r>
              <a:rPr lang="zh-CN" altLang="zh-CN" sz="2600" b="1">
                <a:solidFill>
                  <a:srgbClr val="0000CC"/>
                </a:solidFill>
              </a:rPr>
              <a:t> popular  difficult   useful  important</a:t>
            </a:r>
          </a:p>
          <a:p>
            <a:r>
              <a:rPr lang="zh-CN" altLang="zh-CN" sz="2600" b="1"/>
              <a:t> </a:t>
            </a:r>
            <a:r>
              <a:rPr lang="zh-CN" altLang="zh-CN" sz="2600" b="1">
                <a:solidFill>
                  <a:srgbClr val="FF0000"/>
                </a:solidFill>
              </a:rPr>
              <a:t>good   far   ill   much   bad   many  well</a:t>
            </a:r>
          </a:p>
        </p:txBody>
      </p:sp>
    </p:spTree>
  </p:cSld>
  <p:clrMapOvr>
    <a:masterClrMapping/>
  </p:clrMapOvr>
  <p:transition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33375" y="150813"/>
            <a:ext cx="6175375" cy="720725"/>
          </a:xfrm>
        </p:spPr>
        <p:txBody>
          <a:bodyPr/>
          <a:lstStyle/>
          <a:p>
            <a:r>
              <a:rPr lang="zh-CN"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用形容词的适当形式填空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7475" y="871538"/>
            <a:ext cx="6624638" cy="3621087"/>
          </a:xfrm>
        </p:spPr>
        <p:txBody>
          <a:bodyPr/>
          <a:lstStyle/>
          <a:p>
            <a:pPr>
              <a:buFontTx/>
              <a:buNone/>
            </a:pP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1.  Sam has ______ (long) hair than Tom.</a:t>
            </a:r>
          </a:p>
          <a:p>
            <a:pPr>
              <a:buFontTx/>
              <a:buNone/>
            </a:pP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2. Tom is ______ (calm) than Sam.</a:t>
            </a:r>
          </a:p>
          <a:p>
            <a:pPr>
              <a:buFontTx/>
              <a:buNone/>
            </a:pP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3. Tina is ______(tall) and  _____( wild) than Tara.</a:t>
            </a:r>
          </a:p>
          <a:p>
            <a:pPr>
              <a:buFontTx/>
              <a:buNone/>
            </a:pP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4. Paul is ______ (short) and ______(heavy) than Pedro.</a:t>
            </a:r>
          </a:p>
          <a:p>
            <a:pPr>
              <a:buFontTx/>
              <a:buNone/>
            </a:pP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5. I’m _______(funny) than Tara.</a:t>
            </a:r>
          </a:p>
          <a:p>
            <a:pPr>
              <a:buFontTx/>
              <a:buNone/>
            </a:pP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6. Tara is ____________( serious) than Tina. 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917700" y="871538"/>
            <a:ext cx="1511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longer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149725" y="1879600"/>
            <a:ext cx="1511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wilder 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630363" y="1879600"/>
            <a:ext cx="1511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taller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125538" y="3751263"/>
            <a:ext cx="1511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funnier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557338" y="2814638"/>
            <a:ext cx="1511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shorter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4438650" y="2743200"/>
            <a:ext cx="1511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heavier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1701800" y="1303338"/>
            <a:ext cx="1511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calmer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1701800" y="4256088"/>
            <a:ext cx="22320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more serious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utoUpdateAnimBg="0"/>
      <p:bldP spid="13317" grpId="0" autoUpdateAnimBg="0"/>
      <p:bldP spid="13318" grpId="0" autoUpdateAnimBg="0"/>
      <p:bldP spid="13319" grpId="0" autoUpdateAnimBg="0"/>
      <p:bldP spid="13320" grpId="0" autoUpdateAnimBg="0"/>
      <p:bldP spid="13321" grpId="0" autoUpdateAnimBg="0"/>
      <p:bldP spid="13322" grpId="0" autoUpdateAnimBg="0"/>
      <p:bldP spid="1332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33375" y="150813"/>
            <a:ext cx="6175375" cy="863600"/>
          </a:xfrm>
        </p:spPr>
        <p:txBody>
          <a:bodyPr/>
          <a:lstStyle/>
          <a:p>
            <a:r>
              <a:rPr lang="zh-CN" sz="36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RockoUltraFLF" charset="0"/>
                <a:ea typeface="黑体" pitchFamily="49" charset="-122"/>
              </a:rPr>
              <a:t>用形容词的适当形式填空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" y="1231900"/>
            <a:ext cx="6335713" cy="3621088"/>
          </a:xfrm>
        </p:spPr>
        <p:txBody>
          <a:bodyPr/>
          <a:lstStyle/>
          <a:p>
            <a:pPr>
              <a:buFontTx/>
              <a:buNone/>
            </a:pP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7.  Du Jiahao is  _______________</a:t>
            </a:r>
          </a:p>
          <a:p>
            <a:pPr>
              <a:buFontTx/>
              <a:buNone/>
            </a:pP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     (athletic) than others in Class 19.</a:t>
            </a:r>
          </a:p>
          <a:p>
            <a:pPr>
              <a:buFontTx/>
              <a:buNone/>
            </a:pPr>
            <a:endParaRPr lang="zh-CN" altLang="zh-CN" sz="2800" b="1">
              <a:solidFill>
                <a:srgbClr val="0000CC"/>
              </a:solidFill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8. Mr Cheng is ____________(outgoing) than Miss Qu.</a:t>
            </a:r>
          </a:p>
          <a:p>
            <a:pPr>
              <a:buFontTx/>
              <a:buNone/>
            </a:pP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781300" y="1231900"/>
            <a:ext cx="2520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 more athletic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565400" y="2743200"/>
            <a:ext cx="22320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 more outing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  <p:bldP spid="1434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242888" y="1590675"/>
            <a:ext cx="40513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0546" tIns="35273" rIns="70546" bIns="35273"/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573088" indent="-2206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881063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235075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587500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0447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5019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9591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4163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zh-CN" sz="2400">
                <a:latin typeface="RockoUltraFLF" charset="0"/>
              </a:rPr>
              <a:t>A: Is that Zhou Xingchi?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zh-CN" sz="2400">
                <a:latin typeface="RockoUltraFLF" charset="0"/>
              </a:rPr>
              <a:t>B: No, it isn’t. It’s Yao Ming. 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zh-CN" sz="2400">
                <a:latin typeface="RockoUltraFLF" charset="0"/>
              </a:rPr>
              <a:t>He is </a:t>
            </a:r>
            <a:r>
              <a:rPr lang="zh-CN" altLang="zh-CN" sz="2400">
                <a:solidFill>
                  <a:srgbClr val="FF0000"/>
                </a:solidFill>
                <a:latin typeface="RockoUltraFLF" charset="0"/>
              </a:rPr>
              <a:t>taller</a:t>
            </a:r>
            <a:r>
              <a:rPr lang="zh-CN" altLang="zh-CN" sz="2400">
                <a:latin typeface="RockoUltraFLF" charset="0"/>
              </a:rPr>
              <a:t> than Zhou xingchi.</a:t>
            </a:r>
          </a:p>
        </p:txBody>
      </p:sp>
      <p:pic>
        <p:nvPicPr>
          <p:cNvPr id="15363" name="Picture 6" descr="yaom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550" y="798513"/>
            <a:ext cx="2136775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7"/>
          <p:cNvSpPr txBox="1">
            <a:spLocks noChangeArrowheads="1"/>
          </p:cNvSpPr>
          <p:nvPr/>
        </p:nvSpPr>
        <p:spPr bwMode="auto">
          <a:xfrm>
            <a:off x="458788" y="150813"/>
            <a:ext cx="1944687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546" tIns="35273" rIns="70546" bIns="35273"/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573088" indent="-2206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881063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235075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587500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0447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5019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9591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4163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>
              <a:latin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765175" y="1735138"/>
            <a:ext cx="1474788" cy="2663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33CCCC">
                    <a:alpha val="50000"/>
                  </a:srgbClr>
                </a:solidFill>
              </a14:hiddenFill>
            </a:ext>
          </a:extLst>
        </p:spPr>
        <p:txBody>
          <a:bodyPr wrap="none"/>
          <a:lstStyle/>
          <a:p>
            <a:pPr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zh-CN" altLang="zh-CN" sz="3200" b="1">
                <a:latin typeface="Times New Roman" pitchFamily="18" charset="0"/>
              </a:rPr>
              <a:t>tall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zh-CN" altLang="zh-CN" sz="3200" b="1">
                <a:latin typeface="Times New Roman" pitchFamily="18" charset="0"/>
              </a:rPr>
              <a:t>thin 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zh-CN" altLang="zh-CN" sz="3200" b="1">
                <a:latin typeface="Times New Roman" pitchFamily="18" charset="0"/>
              </a:rPr>
              <a:t>long hair</a:t>
            </a:r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zh-CN" altLang="zh-CN" sz="3200" b="1">
                <a:latin typeface="Times New Roman" pitchFamily="18" charset="0"/>
              </a:rPr>
              <a:t>calm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005263" y="1590675"/>
            <a:ext cx="1655762" cy="2736850"/>
          </a:xfrm>
          <a:noFill/>
        </p:spPr>
        <p:txBody>
          <a:bodyPr wrap="none"/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zh-CN" sz="3200" b="1">
                <a:latin typeface="Times New Roman" pitchFamily="18" charset="0"/>
              </a:rPr>
              <a:t>wild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zh-CN" sz="3200" b="1">
                <a:latin typeface="Times New Roman" pitchFamily="18" charset="0"/>
              </a:rPr>
              <a:t>short hair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zh-CN" sz="3200" b="1">
                <a:latin typeface="Times New Roman" pitchFamily="18" charset="0"/>
              </a:rPr>
              <a:t>heavy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zh-CN" sz="3200" b="1">
                <a:latin typeface="Times New Roman" pitchFamily="18" charset="0"/>
              </a:rPr>
              <a:t>short</a:t>
            </a:r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1414463" y="2238375"/>
            <a:ext cx="2592387" cy="2376488"/>
          </a:xfrm>
          <a:prstGeom prst="line">
            <a:avLst/>
          </a:prstGeom>
          <a:noFill/>
          <a:ln w="1905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>
            <a:off x="1557338" y="2887663"/>
            <a:ext cx="2376487" cy="792162"/>
          </a:xfrm>
          <a:prstGeom prst="line">
            <a:avLst/>
          </a:prstGeom>
          <a:noFill/>
          <a:ln w="1905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 flipV="1">
            <a:off x="2493963" y="3030538"/>
            <a:ext cx="1585912" cy="649287"/>
          </a:xfrm>
          <a:prstGeom prst="line">
            <a:avLst/>
          </a:prstGeom>
          <a:noFill/>
          <a:ln w="1905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 flipV="1">
            <a:off x="1701800" y="2022475"/>
            <a:ext cx="2360613" cy="2376488"/>
          </a:xfrm>
          <a:prstGeom prst="line">
            <a:avLst/>
          </a:prstGeom>
          <a:noFill/>
          <a:ln w="1905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Rectangle 8"/>
          <p:cNvSpPr>
            <a:spLocks noGrp="1" noChangeArrowheads="1"/>
          </p:cNvSpPr>
          <p:nvPr>
            <p:ph type="title"/>
          </p:nvPr>
        </p:nvSpPr>
        <p:spPr>
          <a:xfrm>
            <a:off x="261938" y="438150"/>
            <a:ext cx="6335712" cy="1222375"/>
          </a:xfrm>
          <a:noFill/>
          <a:ln/>
        </p:spPr>
        <p:txBody>
          <a:bodyPr wrap="none"/>
          <a:lstStyle/>
          <a:p>
            <a:pPr algn="l"/>
            <a:r>
              <a:rPr lang="zh-CN" altLang="zh-CN" sz="3600" b="1">
                <a:solidFill>
                  <a:srgbClr val="FF0000"/>
                </a:solidFill>
              </a:rPr>
              <a:t>1a.</a:t>
            </a:r>
            <a:r>
              <a:rPr lang="zh-CN" altLang="zh-CN" sz="3600" b="1">
                <a:solidFill>
                  <a:srgbClr val="0000CC"/>
                </a:solidFill>
              </a:rPr>
              <a:t> Match each word with </a:t>
            </a:r>
            <a:br>
              <a:rPr lang="zh-CN" altLang="zh-CN" sz="3600" b="1">
                <a:solidFill>
                  <a:srgbClr val="0000CC"/>
                </a:solidFill>
              </a:rPr>
            </a:br>
            <a:r>
              <a:rPr lang="zh-CN" altLang="zh-CN" sz="3600" b="1">
                <a:solidFill>
                  <a:srgbClr val="0000CC"/>
                </a:solidFill>
              </a:rPr>
              <a:t>      its opposite!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9" grpId="0" animBg="1"/>
      <p:bldP spid="16390" grpId="0" animBg="1"/>
      <p:bldP spid="1639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section A 1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303338"/>
            <a:ext cx="64801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xfrm>
            <a:off x="119063" y="79375"/>
            <a:ext cx="6264275" cy="1079500"/>
          </a:xfrm>
          <a:noFill/>
        </p:spPr>
        <p:txBody>
          <a:bodyPr wrap="none"/>
          <a:lstStyle/>
          <a:p>
            <a:pPr algn="l"/>
            <a:r>
              <a:rPr lang="zh-CN" altLang="zh-CN" sz="3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1b.</a:t>
            </a:r>
            <a:r>
              <a:rPr lang="zh-CN" altLang="zh-CN" sz="3000" b="1">
                <a:solidFill>
                  <a:srgbClr val="0000CC"/>
                </a:solidFill>
              </a:rPr>
              <a:t> Listen and number the pairs of </a:t>
            </a:r>
            <a:br>
              <a:rPr lang="zh-CN" altLang="zh-CN" sz="3000" b="1">
                <a:solidFill>
                  <a:srgbClr val="0000CC"/>
                </a:solidFill>
              </a:rPr>
            </a:br>
            <a:r>
              <a:rPr lang="zh-CN" altLang="zh-CN" sz="3000" b="1">
                <a:solidFill>
                  <a:srgbClr val="0000CC"/>
                </a:solidFill>
              </a:rPr>
              <a:t>twins [1-3] in the picture.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286125" y="1590675"/>
            <a:ext cx="293688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765175" y="2382838"/>
            <a:ext cx="293688" cy="43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4581525" y="3822700"/>
            <a:ext cx="293688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</a:rPr>
              <a:t>3</a:t>
            </a:r>
          </a:p>
        </p:txBody>
      </p:sp>
      <p:pic>
        <p:nvPicPr>
          <p:cNvPr id="17415" name="Picture 7" descr="la8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050" y="582613"/>
            <a:ext cx="4508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utoUpdateAnimBg="0"/>
      <p:bldP spid="17413" grpId="0" autoUpdateAnimBg="0"/>
      <p:bldP spid="17414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7475" y="366713"/>
            <a:ext cx="2663825" cy="62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0000CC"/>
                </a:solidFill>
                <a:latin typeface="Times New Roman" pitchFamily="18" charset="0"/>
              </a:rPr>
              <a:t>Tapescript</a:t>
            </a:r>
          </a:p>
        </p:txBody>
      </p:sp>
      <p:pic>
        <p:nvPicPr>
          <p:cNvPr id="18435" name="Picture 3" descr="la8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388" y="511175"/>
            <a:ext cx="4508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620713" y="1881188"/>
            <a:ext cx="5527675" cy="284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 anchor="ctr">
            <a:spAutoFit/>
          </a:bodyPr>
          <a:lstStyle/>
          <a:p>
            <a:pPr marL="482600" indent="-482600" defTabSz="704850">
              <a:lnSpc>
                <a:spcPct val="130000"/>
              </a:lnSpc>
            </a:pPr>
            <a:r>
              <a:rPr lang="zh-CN" altLang="zh-CN" sz="2800" b="1">
                <a:solidFill>
                  <a:srgbClr val="0000FF"/>
                </a:solidFill>
                <a:latin typeface="Times New Roman" pitchFamily="18" charset="0"/>
              </a:rPr>
              <a:t>A:</a:t>
            </a:r>
            <a:r>
              <a:rPr lang="zh-CN" altLang="zh-CN" sz="2800" b="1">
                <a:latin typeface="Times New Roman" pitchFamily="18" charset="0"/>
              </a:rPr>
              <a:t> Is that Sam?</a:t>
            </a:r>
          </a:p>
          <a:p>
            <a:pPr marL="482600" indent="-482600" defTabSz="704850">
              <a:lnSpc>
                <a:spcPct val="130000"/>
              </a:lnSpc>
            </a:pPr>
            <a:r>
              <a:rPr lang="zh-CN" altLang="zh-CN" sz="2800" b="1">
                <a:solidFill>
                  <a:srgbClr val="CC0000"/>
                </a:solidFill>
                <a:latin typeface="Times New Roman" pitchFamily="18" charset="0"/>
              </a:rPr>
              <a:t>B:</a:t>
            </a:r>
            <a:r>
              <a:rPr lang="zh-CN" altLang="zh-CN" sz="2800" b="1">
                <a:latin typeface="Times New Roman" pitchFamily="18" charset="0"/>
              </a:rPr>
              <a:t> No, that’s Tom. Sam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has longer  hair</a:t>
            </a:r>
            <a:r>
              <a:rPr lang="zh-CN" altLang="zh-CN" sz="2800" b="1">
                <a:latin typeface="Times New Roman" pitchFamily="18" charset="0"/>
              </a:rPr>
              <a:t>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than</a:t>
            </a:r>
            <a:r>
              <a:rPr lang="zh-CN" altLang="zh-CN" sz="2800" b="1">
                <a:latin typeface="Times New Roman" pitchFamily="18" charset="0"/>
              </a:rPr>
              <a:t> Tom.</a:t>
            </a:r>
          </a:p>
          <a:p>
            <a:pPr marL="482600" indent="-482600" defTabSz="704850">
              <a:lnSpc>
                <a:spcPct val="130000"/>
              </a:lnSpc>
            </a:pPr>
            <a:r>
              <a:rPr lang="zh-CN" altLang="zh-CN" sz="2800" b="1">
                <a:solidFill>
                  <a:srgbClr val="009999"/>
                </a:solidFill>
                <a:latin typeface="Times New Roman" pitchFamily="18" charset="0"/>
              </a:rPr>
              <a:t>C:</a:t>
            </a:r>
            <a:r>
              <a:rPr lang="zh-CN" altLang="zh-CN" sz="2800" b="1">
                <a:latin typeface="Times New Roman" pitchFamily="18" charset="0"/>
              </a:rPr>
              <a:t> Yes, and Tom’s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calmer than</a:t>
            </a:r>
            <a:r>
              <a:rPr lang="zh-CN" altLang="zh-CN" sz="2800" b="1">
                <a:latin typeface="Times New Roman" pitchFamily="18" charset="0"/>
              </a:rPr>
              <a:t> Sam.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531813" y="1187450"/>
            <a:ext cx="274637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0546" tIns="35273" rIns="70546" bIns="35273">
            <a:spAutoFit/>
          </a:bodyPr>
          <a:lstStyle/>
          <a:p>
            <a:pPr defTabSz="704850"/>
            <a:r>
              <a:rPr lang="zh-CN" altLang="zh-CN" sz="3200" b="1">
                <a:solidFill>
                  <a:srgbClr val="0000CC"/>
                </a:solidFill>
                <a:latin typeface="Times New Roman" pitchFamily="18" charset="0"/>
              </a:rPr>
              <a:t>Conversation </a:t>
            </a: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1</a:t>
            </a:r>
          </a:p>
        </p:txBody>
      </p:sp>
    </p:spTree>
  </p:cSld>
  <p:clrMapOvr>
    <a:masterClrMapping/>
  </p:clrMapOvr>
  <p:transition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22300" y="1303338"/>
            <a:ext cx="5613400" cy="2995612"/>
          </a:xfrm>
        </p:spPr>
        <p:txBody>
          <a:bodyPr/>
          <a:lstStyle/>
          <a:p>
            <a:pPr marL="546100" indent="-546100" defTabSz="9144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0000FF"/>
                </a:solidFill>
                <a:latin typeface="Times New Roman" pitchFamily="18" charset="0"/>
              </a:rPr>
              <a:t>A:</a:t>
            </a:r>
            <a:r>
              <a:rPr lang="zh-CN" altLang="zh-CN" sz="2900" b="1">
                <a:latin typeface="Times New Roman" pitchFamily="18" charset="0"/>
              </a:rPr>
              <a:t> That’s Tara, isn’t it?</a:t>
            </a:r>
          </a:p>
          <a:p>
            <a:pPr marL="546100" indent="-546100" defTabSz="9144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CC0000"/>
                </a:solidFill>
                <a:latin typeface="Times New Roman" pitchFamily="18" charset="0"/>
              </a:rPr>
              <a:t>B:</a:t>
            </a:r>
            <a:r>
              <a:rPr lang="zh-CN" altLang="zh-CN" sz="2900" b="1">
                <a:latin typeface="Times New Roman" pitchFamily="18" charset="0"/>
              </a:rPr>
              <a:t> No, it isn’t. It’s Tina. Tina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is taller than</a:t>
            </a:r>
            <a:r>
              <a:rPr lang="zh-CN" altLang="zh-CN" sz="2900" b="1">
                <a:latin typeface="Times New Roman" pitchFamily="18" charset="0"/>
              </a:rPr>
              <a:t> Tara. And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she’s also wilder</a:t>
            </a:r>
            <a:r>
              <a:rPr lang="zh-CN" altLang="zh-CN" sz="2900" b="1">
                <a:latin typeface="Times New Roman" pitchFamily="18" charset="0"/>
              </a:rPr>
              <a:t>.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22300" y="511175"/>
            <a:ext cx="3024188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/>
          <a:p>
            <a:pPr defTabSz="704850"/>
            <a:r>
              <a:rPr lang="zh-CN" altLang="zh-CN" sz="3200" b="1">
                <a:solidFill>
                  <a:srgbClr val="0000CC"/>
                </a:solidFill>
                <a:latin typeface="Times New Roman" pitchFamily="18" charset="0"/>
              </a:rPr>
              <a:t>Conversation </a:t>
            </a: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2</a:t>
            </a:r>
          </a:p>
        </p:txBody>
      </p:sp>
    </p:spTree>
  </p:cSld>
  <p:clrMapOvr>
    <a:masterClrMapping/>
  </p:clrMapOvr>
  <p:transition>
    <p:split orient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38200" y="1179513"/>
            <a:ext cx="5508625" cy="2370137"/>
          </a:xfrm>
        </p:spPr>
        <p:txBody>
          <a:bodyPr/>
          <a:lstStyle/>
          <a:p>
            <a:pPr marL="546100" indent="-546100" defTabSz="9144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0000FF"/>
                </a:solidFill>
                <a:latin typeface="Times New Roman" pitchFamily="18" charset="0"/>
              </a:rPr>
              <a:t>A:</a:t>
            </a:r>
            <a:r>
              <a:rPr lang="zh-CN" altLang="zh-CN" sz="2900" b="1">
                <a:latin typeface="Times New Roman" pitchFamily="18" charset="0"/>
              </a:rPr>
              <a:t> Is that Paul?</a:t>
            </a:r>
          </a:p>
          <a:p>
            <a:pPr marL="546100" indent="-546100" defTabSz="9144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CC0000"/>
                </a:solidFill>
                <a:latin typeface="Times New Roman" pitchFamily="18" charset="0"/>
              </a:rPr>
              <a:t>B:</a:t>
            </a:r>
            <a:r>
              <a:rPr lang="zh-CN" altLang="zh-CN" sz="2900" b="1">
                <a:latin typeface="Times New Roman" pitchFamily="18" charset="0"/>
              </a:rPr>
              <a:t> No, that’s Pedro. Pedro’s heavier than Paul. And Paul’s shorter than Pedro.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66738" y="546100"/>
            <a:ext cx="2746375" cy="5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0546" tIns="35273" rIns="70546" bIns="35273">
            <a:spAutoFit/>
          </a:bodyPr>
          <a:lstStyle/>
          <a:p>
            <a:pPr defTabSz="704850"/>
            <a:r>
              <a:rPr lang="zh-CN" altLang="zh-CN" sz="3200" b="1">
                <a:solidFill>
                  <a:srgbClr val="0000CC"/>
                </a:solidFill>
                <a:latin typeface="Times New Roman" pitchFamily="18" charset="0"/>
              </a:rPr>
              <a:t>Conversation </a:t>
            </a: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3</a:t>
            </a:r>
          </a:p>
        </p:txBody>
      </p:sp>
    </p:spTree>
  </p:cSld>
  <p:clrMapOvr>
    <a:masterClrMapping/>
  </p:clrMapOvr>
  <p:transition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1773238" y="295275"/>
            <a:ext cx="2663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3200" b="1">
                <a:solidFill>
                  <a:srgbClr val="FF0000"/>
                </a:solidFill>
              </a:rPr>
              <a:t>1c.</a:t>
            </a:r>
            <a:r>
              <a:rPr lang="zh-CN" altLang="zh-CN" sz="3200" b="1">
                <a:solidFill>
                  <a:srgbClr val="0000CC"/>
                </a:solidFill>
              </a:rPr>
              <a:t> Pairwork</a:t>
            </a:r>
            <a:r>
              <a:rPr lang="zh-CN" altLang="zh-CN" sz="2800" b="1">
                <a:solidFill>
                  <a:srgbClr val="0000CC"/>
                </a:solidFill>
              </a:rPr>
              <a:t> </a:t>
            </a:r>
          </a:p>
        </p:txBody>
      </p:sp>
      <p:pic>
        <p:nvPicPr>
          <p:cNvPr id="21507" name="Picture 3" descr="布什头疼的双胞胎女儿芭芭拉和詹纳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2814638"/>
            <a:ext cx="191135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4365625" y="1014413"/>
            <a:ext cx="2162175" cy="1512887"/>
          </a:xfrm>
          <a:prstGeom prst="wedgeEllipseCallout">
            <a:avLst>
              <a:gd name="adj1" fmla="val -9838"/>
              <a:gd name="adj2" fmla="val 132505"/>
            </a:avLst>
          </a:prstGeom>
          <a:noFill/>
          <a:ln w="19050" cmpd="sng">
            <a:solidFill>
              <a:srgbClr val="33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 defTabSz="704850"/>
            <a:endParaRPr lang="zh-CN" altLang="zh-CN" sz="2400" b="1">
              <a:latin typeface="Times New Roman" pitchFamily="18" charset="0"/>
            </a:endParaRPr>
          </a:p>
          <a:p>
            <a:pPr algn="ctr" defTabSz="704850"/>
            <a:r>
              <a:rPr lang="zh-CN" altLang="zh-CN" sz="2400" b="1">
                <a:latin typeface="Times New Roman" pitchFamily="18" charset="0"/>
              </a:rPr>
              <a:t>Is that Tara?</a:t>
            </a: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190500" y="1087438"/>
            <a:ext cx="3741738" cy="2303462"/>
          </a:xfrm>
          <a:prstGeom prst="cloudCallout">
            <a:avLst>
              <a:gd name="adj1" fmla="val 37532"/>
              <a:gd name="adj2" fmla="val 60037"/>
            </a:avLst>
          </a:prstGeom>
          <a:noFill/>
          <a:ln w="25400" cmpd="sng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defTabSz="704850"/>
            <a:r>
              <a:rPr lang="zh-CN" altLang="zh-CN" sz="2400" b="1">
                <a:latin typeface="Times New Roman" pitchFamily="18" charset="0"/>
              </a:rPr>
              <a:t> No, it isn’t. It’s Tina. </a:t>
            </a:r>
          </a:p>
          <a:p>
            <a:pPr defTabSz="704850"/>
            <a:r>
              <a:rPr lang="zh-CN" altLang="zh-CN" sz="2400" b="1">
                <a:latin typeface="Times New Roman" pitchFamily="18" charset="0"/>
              </a:rPr>
              <a:t>Tara’s 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</a:rPr>
              <a:t>shorter</a:t>
            </a:r>
            <a:r>
              <a:rPr lang="zh-CN" altLang="zh-CN" sz="2400" b="1">
                <a:latin typeface="Times New Roman" pitchFamily="18" charset="0"/>
              </a:rPr>
              <a:t> than </a:t>
            </a:r>
          </a:p>
          <a:p>
            <a:pPr defTabSz="704850"/>
            <a:r>
              <a:rPr lang="zh-CN" altLang="zh-CN" sz="2400" b="1">
                <a:latin typeface="Times New Roman" pitchFamily="18" charset="0"/>
              </a:rPr>
              <a:t>Tina.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573463" y="4614863"/>
            <a:ext cx="792162" cy="396875"/>
          </a:xfrm>
          <a:prstGeom prst="rect">
            <a:avLst/>
          </a:prstGeom>
          <a:solidFill>
            <a:srgbClr val="33CCCC">
              <a:alpha val="2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000" b="1">
                <a:solidFill>
                  <a:srgbClr val="000066"/>
                </a:solidFill>
                <a:latin typeface="Times New Roman" pitchFamily="18" charset="0"/>
              </a:rPr>
              <a:t>Tara</a:t>
            </a:r>
            <a:r>
              <a:rPr lang="zh-CN" altLang="zh-CN" sz="2000" b="1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4510088" y="4543425"/>
            <a:ext cx="720725" cy="396875"/>
          </a:xfrm>
          <a:prstGeom prst="rect">
            <a:avLst/>
          </a:prstGeom>
          <a:solidFill>
            <a:srgbClr val="33CCCC">
              <a:alpha val="2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000" b="1">
                <a:solidFill>
                  <a:srgbClr val="000066"/>
                </a:solidFill>
                <a:latin typeface="Times New Roman" pitchFamily="18" charset="0"/>
              </a:rPr>
              <a:t>Tina</a:t>
            </a:r>
            <a:r>
              <a:rPr lang="zh-CN" altLang="zh-CN"/>
              <a:t>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 autoUpdateAnimBg="0"/>
      <p:bldP spid="21509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1211027966"/>
          <p:cNvPicPr>
            <a:picLocks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5325" y="1590675"/>
            <a:ext cx="2087563" cy="2520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782888" y="2527300"/>
            <a:ext cx="4103687" cy="92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>
                <a:latin typeface="Times New Roman" pitchFamily="18" charset="0"/>
              </a:rPr>
              <a:t>Liu Xiang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 is tall. </a:t>
            </a:r>
          </a:p>
          <a:p>
            <a:r>
              <a:rPr lang="zh-CN" altLang="zh-CN" sz="2800" b="1">
                <a:latin typeface="Times New Roman" pitchFamily="18" charset="0"/>
              </a:rPr>
              <a:t>Pan Changjiang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is short. 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46038" y="4183063"/>
            <a:ext cx="6553200" cy="92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>
                <a:latin typeface="Times New Roman" pitchFamily="18" charset="0"/>
              </a:rPr>
              <a:t>Liu Xiang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is taller than</a:t>
            </a:r>
            <a:r>
              <a:rPr lang="zh-CN" altLang="zh-CN" sz="2800" b="1">
                <a:latin typeface="Times New Roman" pitchFamily="18" charset="0"/>
              </a:rPr>
              <a:t> Pan Changjiang.</a:t>
            </a:r>
          </a:p>
          <a:p>
            <a:r>
              <a:rPr lang="zh-CN" altLang="zh-CN" sz="2800" b="1">
                <a:latin typeface="Times New Roman" pitchFamily="18" charset="0"/>
              </a:rPr>
              <a:t>Pan Changjiang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is shorter than </a:t>
            </a:r>
            <a:r>
              <a:rPr lang="zh-CN" altLang="zh-CN" sz="2800" b="1">
                <a:latin typeface="Times New Roman" pitchFamily="18" charset="0"/>
              </a:rPr>
              <a:t>Liu Xiang 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2782888" y="1806575"/>
            <a:ext cx="3933825" cy="719138"/>
          </a:xfrm>
          <a:noFill/>
          <a:ln/>
        </p:spPr>
        <p:txBody>
          <a:bodyPr/>
          <a:lstStyle/>
          <a:p>
            <a:r>
              <a:rPr lang="zh-CN" altLang="zh-CN" sz="2800" b="1">
                <a:solidFill>
                  <a:srgbClr val="FF0000"/>
                </a:solidFill>
              </a:rPr>
              <a:t>than </a:t>
            </a:r>
            <a:r>
              <a:rPr lang="zh-CN" sz="2800" b="1">
                <a:solidFill>
                  <a:srgbClr val="FF0000"/>
                </a:solidFill>
              </a:rPr>
              <a:t>比 </a:t>
            </a:r>
            <a:r>
              <a:rPr lang="zh-CN" altLang="zh-CN" sz="2800" b="1">
                <a:solidFill>
                  <a:schemeClr val="tx1"/>
                </a:solidFill>
                <a:latin typeface="RockoUltraFLF" charset="0"/>
              </a:rPr>
              <a:t>(conj .</a:t>
            </a:r>
            <a:r>
              <a:rPr lang="zh-CN" sz="2800" b="1">
                <a:solidFill>
                  <a:schemeClr val="tx1"/>
                </a:solidFill>
                <a:latin typeface="RockoUltraFLF" charset="0"/>
              </a:rPr>
              <a:t>连词</a:t>
            </a:r>
            <a:r>
              <a:rPr lang="zh-CN" altLang="zh-CN" sz="2800" b="1">
                <a:solidFill>
                  <a:schemeClr val="tx1"/>
                </a:solidFill>
                <a:latin typeface="RockoUltraFLF" charset="0"/>
              </a:rPr>
              <a:t>).</a:t>
            </a:r>
          </a:p>
        </p:txBody>
      </p:sp>
      <p:sp>
        <p:nvSpPr>
          <p:cNvPr id="4102" name="Rectangle 6"/>
          <p:cNvSpPr>
            <a:spLocks noGrp="1" noChangeArrowheads="1"/>
          </p:cNvSpPr>
          <p:nvPr/>
        </p:nvSpPr>
        <p:spPr bwMode="auto">
          <a:xfrm>
            <a:off x="982663" y="511175"/>
            <a:ext cx="5688012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/>
          <a:lstStyle/>
          <a:p>
            <a:pPr marL="265113" indent="-265113" algn="ctr" defTabSz="704850">
              <a:spcBef>
                <a:spcPct val="20000"/>
              </a:spcBef>
              <a:buFontTx/>
              <a:buNone/>
            </a:pPr>
            <a:r>
              <a:rPr lang="zh-CN" sz="28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两者之间比较，用形容词比较级</a:t>
            </a:r>
            <a:r>
              <a:rPr lang="zh-CN" sz="3600" b="1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utoUpdateAnimBg="0"/>
      <p:bldP spid="4100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3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525" y="2527300"/>
            <a:ext cx="2592388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117475" y="438150"/>
            <a:ext cx="3529013" cy="2376488"/>
          </a:xfrm>
          <a:prstGeom prst="cloudCallout">
            <a:avLst>
              <a:gd name="adj1" fmla="val 16579"/>
              <a:gd name="adj2" fmla="val 74963"/>
            </a:avLst>
          </a:prstGeom>
          <a:noFill/>
          <a:ln w="25400" cmpd="sng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defTabSz="704850"/>
            <a:r>
              <a:rPr lang="zh-CN" altLang="zh-CN" sz="2400" b="1">
                <a:latin typeface="Times New Roman" pitchFamily="18" charset="0"/>
              </a:rPr>
              <a:t>No, it isn’t. It’s Paul. </a:t>
            </a:r>
          </a:p>
          <a:p>
            <a:pPr defTabSz="704850"/>
            <a:r>
              <a:rPr lang="zh-CN" altLang="zh-CN" sz="2400" b="1">
                <a:latin typeface="Times New Roman" pitchFamily="18" charset="0"/>
              </a:rPr>
              <a:t>Paul’s 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</a:rPr>
              <a:t>thinner</a:t>
            </a:r>
            <a:r>
              <a:rPr lang="zh-CN" altLang="zh-CN" sz="2400" b="1">
                <a:latin typeface="Times New Roman" pitchFamily="18" charset="0"/>
              </a:rPr>
              <a:t> than </a:t>
            </a:r>
          </a:p>
          <a:p>
            <a:pPr defTabSz="704850"/>
            <a:r>
              <a:rPr lang="zh-CN" altLang="zh-CN" sz="2400" b="1">
                <a:latin typeface="Times New Roman" pitchFamily="18" charset="0"/>
              </a:rPr>
              <a:t>Pedro. Pedro’s taller </a:t>
            </a:r>
          </a:p>
          <a:p>
            <a:pPr defTabSz="704850"/>
            <a:r>
              <a:rPr lang="zh-CN" altLang="zh-CN" sz="2400" b="1">
                <a:latin typeface="Times New Roman" pitchFamily="18" charset="0"/>
              </a:rPr>
              <a:t>than Paul.</a:t>
            </a:r>
          </a:p>
          <a:p>
            <a:pPr defTabSz="704850"/>
            <a:endParaRPr lang="zh-CN" altLang="zh-CN" sz="2400" b="1">
              <a:latin typeface="Times New Roman" pitchFamily="18" charset="0"/>
            </a:endParaRPr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5013325" y="798513"/>
            <a:ext cx="1728788" cy="1512887"/>
          </a:xfrm>
          <a:prstGeom prst="wedgeEllipseCallout">
            <a:avLst>
              <a:gd name="adj1" fmla="val -70065"/>
              <a:gd name="adj2" fmla="val 90810"/>
            </a:avLst>
          </a:prstGeom>
          <a:noFill/>
          <a:ln w="19050" cmpd="sng">
            <a:solidFill>
              <a:srgbClr val="33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 defTabSz="704850"/>
            <a:r>
              <a:rPr lang="zh-CN" altLang="zh-CN" sz="2400" b="1">
                <a:latin typeface="Times New Roman" pitchFamily="18" charset="0"/>
              </a:rPr>
              <a:t>Is that </a:t>
            </a:r>
          </a:p>
          <a:p>
            <a:pPr algn="ctr" defTabSz="704850"/>
            <a:r>
              <a:rPr lang="zh-CN" altLang="zh-CN" sz="2400" b="1">
                <a:latin typeface="Times New Roman" pitchFamily="18" charset="0"/>
              </a:rPr>
              <a:t>Pedro?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 autoUpdateAnimBg="0"/>
      <p:bldP spid="22532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7475" y="222250"/>
            <a:ext cx="6526213" cy="1296988"/>
          </a:xfrm>
          <a:noFill/>
        </p:spPr>
        <p:txBody>
          <a:bodyPr wrap="none"/>
          <a:lstStyle/>
          <a:p>
            <a:pPr algn="l"/>
            <a:r>
              <a:rPr lang="zh-CN" altLang="zh-CN" sz="2600" b="1">
                <a:solidFill>
                  <a:srgbClr val="0000CC"/>
                </a:solidFill>
              </a:rPr>
              <a:t>2a. Listen. Are the words in the box </a:t>
            </a:r>
            <a:br>
              <a:rPr lang="zh-CN" altLang="zh-CN" sz="2600" b="1">
                <a:solidFill>
                  <a:srgbClr val="0000CC"/>
                </a:solidFill>
              </a:rPr>
            </a:br>
            <a:r>
              <a:rPr lang="zh-CN" altLang="zh-CN" sz="2600" b="1">
                <a:solidFill>
                  <a:srgbClr val="0000CC"/>
                </a:solidFill>
              </a:rPr>
              <a:t>     used with “-er/ier” or “more”?</a:t>
            </a:r>
            <a:br>
              <a:rPr lang="zh-CN" altLang="zh-CN" sz="2600" b="1">
                <a:solidFill>
                  <a:srgbClr val="0000CC"/>
                </a:solidFill>
              </a:rPr>
            </a:br>
            <a:r>
              <a:rPr lang="zh-CN" sz="2600" b="1">
                <a:solidFill>
                  <a:srgbClr val="0000CC"/>
                </a:solidFill>
              </a:rPr>
              <a:t>方框中的单词带</a:t>
            </a: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-er/ier 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还是</a:t>
            </a: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more 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使用。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7475" y="1806575"/>
            <a:ext cx="2854325" cy="2708275"/>
          </a:xfrm>
          <a:solidFill>
            <a:srgbClr val="FFFF99">
              <a:alpha val="50000"/>
            </a:srgbClr>
          </a:solidFill>
          <a:ln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zh-CN" b="1">
                <a:solidFill>
                  <a:srgbClr val="006600"/>
                </a:solidFill>
                <a:latin typeface="Times New Roman" pitchFamily="18" charset="0"/>
              </a:rPr>
              <a:t>funny       quiet</a:t>
            </a:r>
          </a:p>
          <a:p>
            <a:pPr>
              <a:lnSpc>
                <a:spcPct val="90000"/>
              </a:lnSpc>
            </a:pPr>
            <a:endParaRPr lang="zh-CN" altLang="zh-CN" b="1">
              <a:solidFill>
                <a:srgbClr val="0066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b="1">
                <a:solidFill>
                  <a:srgbClr val="006600"/>
                </a:solidFill>
                <a:latin typeface="Times New Roman" pitchFamily="18" charset="0"/>
              </a:rPr>
              <a:t>serious     smart</a:t>
            </a:r>
          </a:p>
          <a:p>
            <a:pPr>
              <a:lnSpc>
                <a:spcPct val="90000"/>
              </a:lnSpc>
              <a:buFontTx/>
              <a:buNone/>
            </a:pPr>
            <a:endParaRPr lang="zh-CN" altLang="zh-CN" b="1">
              <a:solidFill>
                <a:srgbClr val="006600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b="1">
                <a:solidFill>
                  <a:srgbClr val="006600"/>
                </a:solidFill>
                <a:latin typeface="Times New Roman" pitchFamily="18" charset="0"/>
              </a:rPr>
              <a:t>outgoing  athletic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071813" y="1592263"/>
            <a:ext cx="3673475" cy="2808287"/>
          </a:xfrm>
          <a:noFill/>
          <a:ln w="57150">
            <a:solidFill>
              <a:srgbClr val="00CCFF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zh-CN" sz="2400" b="1">
                <a:solidFill>
                  <a:srgbClr val="000066"/>
                </a:solidFill>
                <a:latin typeface="Times New Roman" pitchFamily="18" charset="0"/>
              </a:rPr>
              <a:t>  </a:t>
            </a:r>
            <a:r>
              <a:rPr lang="zh-CN" altLang="zh-CN" sz="2400" b="1">
                <a:solidFill>
                  <a:srgbClr val="0000CC"/>
                </a:solidFill>
                <a:latin typeface="Times New Roman" pitchFamily="18" charset="0"/>
              </a:rPr>
              <a:t>-er/ier                more</a:t>
            </a:r>
            <a:r>
              <a:rPr lang="zh-CN" altLang="zh-CN" sz="2400" b="1">
                <a:latin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zh-CN" sz="2400" b="1">
                <a:latin typeface="Times New Roman" pitchFamily="18" charset="0"/>
              </a:rPr>
              <a:t>  funny                outgoing</a:t>
            </a:r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3286125" y="2382838"/>
            <a:ext cx="1189038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5157788" y="2382838"/>
            <a:ext cx="1350962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3141663" y="3248025"/>
            <a:ext cx="1404937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>
            <a:off x="5086350" y="3248025"/>
            <a:ext cx="1406525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1" name="Line 9"/>
          <p:cNvSpPr>
            <a:spLocks noChangeShapeType="1"/>
          </p:cNvSpPr>
          <p:nvPr/>
        </p:nvSpPr>
        <p:spPr bwMode="auto">
          <a:xfrm>
            <a:off x="3141663" y="4183063"/>
            <a:ext cx="1404937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>
            <a:off x="4941888" y="4111625"/>
            <a:ext cx="1406525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213100" y="2814638"/>
            <a:ext cx="1295400" cy="43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</a:rPr>
              <a:t>smart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4941888" y="3679825"/>
            <a:ext cx="1296987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</a:rPr>
              <a:t>serious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3141663" y="3679825"/>
            <a:ext cx="1296987" cy="43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</a:rPr>
              <a:t>quiet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5230813" y="2814638"/>
            <a:ext cx="1296987" cy="43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</a:rPr>
              <a:t>athletic</a:t>
            </a:r>
          </a:p>
        </p:txBody>
      </p:sp>
      <p:pic>
        <p:nvPicPr>
          <p:cNvPr id="23567" name="Picture 15" descr="la8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13" y="295275"/>
            <a:ext cx="6000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 autoUpdateAnimBg="0"/>
      <p:bldP spid="23564" grpId="0" autoUpdateAnimBg="0"/>
      <p:bldP spid="23565" grpId="0" autoUpdateAnimBg="0"/>
      <p:bldP spid="23566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0813"/>
            <a:ext cx="6192838" cy="914400"/>
          </a:xfrm>
          <a:noFill/>
        </p:spPr>
        <p:txBody>
          <a:bodyPr wrap="none"/>
          <a:lstStyle/>
          <a:p>
            <a:pPr algn="l"/>
            <a:r>
              <a:rPr lang="zh-CN" altLang="zh-CN" sz="2800" b="1">
                <a:solidFill>
                  <a:srgbClr val="0000CC"/>
                </a:solidFill>
              </a:rPr>
              <a:t>2b. Listen again. How </a:t>
            </a:r>
            <a:r>
              <a:rPr lang="zh-CN" altLang="zh-CN" sz="2800" b="1">
                <a:solidFill>
                  <a:srgbClr val="FF0000"/>
                </a:solidFill>
              </a:rPr>
              <a:t>are</a:t>
            </a:r>
            <a:r>
              <a:rPr lang="zh-CN" altLang="zh-CN" sz="2800" b="1">
                <a:solidFill>
                  <a:srgbClr val="0000CC"/>
                </a:solidFill>
              </a:rPr>
              <a:t> Tina and </a:t>
            </a:r>
            <a:br>
              <a:rPr lang="zh-CN" altLang="zh-CN" sz="2800" b="1">
                <a:solidFill>
                  <a:srgbClr val="0000CC"/>
                </a:solidFill>
              </a:rPr>
            </a:br>
            <a:r>
              <a:rPr lang="zh-CN" altLang="zh-CN" sz="2800" b="1">
                <a:solidFill>
                  <a:srgbClr val="0000CC"/>
                </a:solidFill>
              </a:rPr>
              <a:t>      Tara </a:t>
            </a:r>
            <a:r>
              <a:rPr lang="zh-CN" altLang="zh-CN" sz="2800" b="1">
                <a:solidFill>
                  <a:srgbClr val="FF0000"/>
                </a:solidFill>
              </a:rPr>
              <a:t>different</a:t>
            </a:r>
            <a:r>
              <a:rPr lang="zh-CN" altLang="zh-CN" sz="2800" b="1">
                <a:solidFill>
                  <a:srgbClr val="0000CC"/>
                </a:solidFill>
              </a:rPr>
              <a:t>? Fill in the charts.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88913" y="3248025"/>
            <a:ext cx="2592387" cy="2159000"/>
          </a:xfrm>
          <a:solidFill>
            <a:srgbClr val="FFFF99">
              <a:alpha val="60999"/>
            </a:srgbClr>
          </a:solidFill>
          <a:ln>
            <a:solidFill>
              <a:schemeClr val="folHlink"/>
            </a:solidFill>
            <a:miter lim="800000"/>
            <a:headEnd/>
            <a:tailEnd/>
          </a:ln>
        </p:spPr>
        <p:txBody>
          <a:bodyPr wrap="none"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zh-CN" b="1">
                <a:latin typeface="Times New Roman" pitchFamily="18" charset="0"/>
              </a:rPr>
              <a:t>Tina is…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b="1">
                <a:solidFill>
                  <a:srgbClr val="FF0000"/>
                </a:solidFill>
                <a:latin typeface="Times New Roman" pitchFamily="18" charset="0"/>
              </a:rPr>
              <a:t>funnier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b="1">
                <a:solidFill>
                  <a:srgbClr val="FF0000"/>
                </a:solidFill>
                <a:latin typeface="Times New Roman" pitchFamily="18" charset="0"/>
              </a:rPr>
              <a:t>more outgoing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b="1">
                <a:solidFill>
                  <a:srgbClr val="FF0000"/>
                </a:solidFill>
                <a:latin typeface="Times New Roman" pitchFamily="18" charset="0"/>
              </a:rPr>
              <a:t>more athletic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717925" y="3248025"/>
            <a:ext cx="2808288" cy="2159000"/>
          </a:xfrm>
          <a:prstGeom prst="rect">
            <a:avLst/>
          </a:prstGeom>
          <a:solidFill>
            <a:srgbClr val="FFFF99">
              <a:alpha val="60999"/>
            </a:srgbClr>
          </a:solidFill>
          <a:ln w="9525" cmpd="sng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>
                <a:latin typeface="Times New Roman" pitchFamily="18" charset="0"/>
              </a:rPr>
              <a:t>Tara is…</a:t>
            </a:r>
          </a:p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more serious</a:t>
            </a:r>
          </a:p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quieter</a:t>
            </a:r>
          </a:p>
          <a:p>
            <a:pPr>
              <a:lnSpc>
                <a:spcPct val="120000"/>
              </a:lnSpc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smarter</a:t>
            </a:r>
          </a:p>
        </p:txBody>
      </p:sp>
      <p:pic>
        <p:nvPicPr>
          <p:cNvPr id="24581" name="Picture 5" descr="section A 2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363" y="1087438"/>
            <a:ext cx="3036887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6" descr="la8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50" y="1303338"/>
            <a:ext cx="6000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animBg="1" autoUpdateAnimBg="0" advAuto="0"/>
      <p:bldP spid="24580" grpId="0" bldLvl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88913" y="366713"/>
            <a:ext cx="2268537" cy="58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3400" b="1">
                <a:solidFill>
                  <a:srgbClr val="0000CC"/>
                </a:solidFill>
                <a:latin typeface="Times New Roman" pitchFamily="18" charset="0"/>
              </a:rPr>
              <a:t>Tapescript</a:t>
            </a:r>
          </a:p>
        </p:txBody>
      </p:sp>
      <p:pic>
        <p:nvPicPr>
          <p:cNvPr id="25603" name="Picture 3" descr="la8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888" y="404813"/>
            <a:ext cx="4508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33375" y="1301750"/>
            <a:ext cx="6265863" cy="340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 anchor="ctr">
            <a:spAutoFit/>
          </a:bodyPr>
          <a:lstStyle/>
          <a:p>
            <a:pPr marL="903288" indent="-903288" defTabSz="704850">
              <a:lnSpc>
                <a:spcPct val="130000"/>
              </a:lnSpc>
            </a:pP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Interviewer: </a:t>
            </a:r>
            <a:r>
              <a:rPr lang="zh-CN" altLang="zh-CN" sz="2800" b="1">
                <a:latin typeface="Times New Roman" pitchFamily="18" charset="0"/>
              </a:rPr>
              <a:t>Tina, do you think you </a:t>
            </a:r>
          </a:p>
          <a:p>
            <a:pPr marL="903288" indent="-903288" defTabSz="704850">
              <a:lnSpc>
                <a:spcPct val="130000"/>
              </a:lnSpc>
            </a:pPr>
            <a:r>
              <a:rPr lang="zh-CN" altLang="zh-CN" sz="2800" b="1">
                <a:latin typeface="Times New Roman" pitchFamily="18" charset="0"/>
              </a:rPr>
              <a:t>                      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are different from</a:t>
            </a:r>
            <a:r>
              <a:rPr lang="zh-CN" altLang="zh-CN" sz="2800" b="1">
                <a:latin typeface="Times New Roman" pitchFamily="18" charset="0"/>
              </a:rPr>
              <a:t> Tara?</a:t>
            </a:r>
          </a:p>
          <a:p>
            <a:pPr marL="903288" indent="-903288" defTabSz="704850">
              <a:lnSpc>
                <a:spcPct val="130000"/>
              </a:lnSpc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Tina:</a:t>
            </a:r>
            <a:r>
              <a:rPr lang="zh-CN" altLang="zh-CN" sz="2800" b="1">
                <a:latin typeface="Times New Roman" pitchFamily="18" charset="0"/>
              </a:rPr>
              <a:t> Oh, sure. We’re very different. I’m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funnier</a:t>
            </a:r>
            <a:r>
              <a:rPr lang="zh-CN" altLang="zh-CN" sz="2800" b="1">
                <a:latin typeface="Times New Roman" pitchFamily="18" charset="0"/>
              </a:rPr>
              <a:t> than Tara. And I’m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more outgoing</a:t>
            </a:r>
            <a:r>
              <a:rPr lang="zh-CN" altLang="zh-CN" sz="2800" b="1">
                <a:latin typeface="Times New Roman" pitchFamily="18" charset="0"/>
              </a:rPr>
              <a:t>. Let’s see,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what else</a:t>
            </a:r>
            <a:r>
              <a:rPr lang="zh-CN" altLang="zh-CN" sz="2800" b="1">
                <a:latin typeface="Times New Roman" pitchFamily="18" charset="0"/>
              </a:rPr>
              <a:t>? Oh, I’m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more athletic</a:t>
            </a:r>
            <a:r>
              <a:rPr lang="zh-CN" altLang="zh-CN" sz="2800" b="1">
                <a:latin typeface="Times New Roman" pitchFamily="18" charset="0"/>
              </a:rPr>
              <a:t>, too. </a:t>
            </a:r>
          </a:p>
        </p:txBody>
      </p:sp>
    </p:spTree>
  </p:cSld>
  <p:clrMapOvr>
    <a:masterClrMapping/>
  </p:clrMapOvr>
  <p:transition>
    <p:split orient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49275" y="655638"/>
            <a:ext cx="5905500" cy="3167062"/>
          </a:xfrm>
          <a:noFill/>
        </p:spPr>
        <p:txBody>
          <a:bodyPr wrap="none"/>
          <a:lstStyle/>
          <a:p>
            <a:pPr marL="1171575" indent="-1171575" defTabSz="9144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0000CC"/>
                </a:solidFill>
                <a:latin typeface="Times New Roman" pitchFamily="18" charset="0"/>
              </a:rPr>
              <a:t>Interviewer:</a:t>
            </a:r>
            <a:r>
              <a:rPr lang="zh-CN" altLang="zh-CN" sz="2900" b="1">
                <a:latin typeface="Times New Roman" pitchFamily="18" charset="0"/>
              </a:rPr>
              <a:t> So, Tara, are you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more </a:t>
            </a:r>
          </a:p>
          <a:p>
            <a:pPr marL="1171575" indent="-1171575" defTabSz="9144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                       serious</a:t>
            </a:r>
            <a:r>
              <a:rPr lang="zh-CN" altLang="zh-CN" sz="2900" b="1">
                <a:latin typeface="Times New Roman" pitchFamily="18" charset="0"/>
              </a:rPr>
              <a:t> than Tina?</a:t>
            </a:r>
          </a:p>
          <a:p>
            <a:pPr marL="1171575" indent="-1171575" defTabSz="9144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Tina:</a:t>
            </a:r>
            <a:r>
              <a:rPr lang="zh-CN" altLang="zh-CN" sz="2900" b="1">
                <a:latin typeface="Times New Roman" pitchFamily="18" charset="0"/>
              </a:rPr>
              <a:t> I guess so. I’m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smarter </a:t>
            </a:r>
            <a:r>
              <a:rPr lang="zh-CN" altLang="zh-CN" sz="2900" b="1">
                <a:latin typeface="Times New Roman" pitchFamily="18" charset="0"/>
              </a:rPr>
              <a:t>than </a:t>
            </a:r>
          </a:p>
          <a:p>
            <a:pPr marL="1171575" indent="-1171575" defTabSz="9144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          Tina. And I’m quieter.</a:t>
            </a:r>
          </a:p>
        </p:txBody>
      </p:sp>
    </p:spTree>
  </p:cSld>
  <p:clrMapOvr>
    <a:masterClrMapping/>
  </p:clrMapOvr>
  <p:transition>
    <p:split orient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77838" y="1303338"/>
            <a:ext cx="5976937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33CCCC">
                    <a:alpha val="59999"/>
                  </a:srgbClr>
                </a:solidFill>
              </a14:hiddenFill>
            </a:ext>
          </a:extLst>
        </p:spPr>
        <p:txBody>
          <a:bodyPr wrap="none"/>
          <a:lstStyle/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Sam is smarter than Tom.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Sam is taller than Tom.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Sam is funnier than Tom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Tom is more athletic than Sam.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Tom is thinner than Sam.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Tom is quieter than Sam.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196975" y="439738"/>
            <a:ext cx="35290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</a:rPr>
              <a:t>2c. </a:t>
            </a:r>
            <a:r>
              <a:rPr lang="zh-CN" altLang="zh-CN" sz="3600" b="1">
                <a:solidFill>
                  <a:srgbClr val="0000CC"/>
                </a:solidFill>
              </a:rPr>
              <a:t>Pairwork</a:t>
            </a:r>
            <a:r>
              <a:rPr lang="zh-CN" altLang="zh-CN" sz="3600">
                <a:solidFill>
                  <a:srgbClr val="0000CC"/>
                </a:solidFill>
              </a:rPr>
              <a:t>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00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363" y="2239963"/>
            <a:ext cx="3743325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190500" y="222250"/>
            <a:ext cx="2878138" cy="2017713"/>
          </a:xfrm>
          <a:prstGeom prst="cloudCallout">
            <a:avLst>
              <a:gd name="adj1" fmla="val 7093"/>
              <a:gd name="adj2" fmla="val 101046"/>
            </a:avLst>
          </a:prstGeom>
          <a:noFill/>
          <a:ln w="25400" cmpd="sng">
            <a:solidFill>
              <a:srgbClr val="33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 defTabSz="704850"/>
            <a:r>
              <a:rPr lang="zh-CN" altLang="zh-CN" sz="2800" b="1">
                <a:latin typeface="Times New Roman" pitchFamily="18" charset="0"/>
              </a:rPr>
              <a:t>     Is Tom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smarter </a:t>
            </a:r>
          </a:p>
          <a:p>
            <a:pPr algn="ctr" defTabSz="704850"/>
            <a:r>
              <a:rPr lang="zh-CN" altLang="zh-CN" sz="2800" b="1">
                <a:latin typeface="Times New Roman" pitchFamily="18" charset="0"/>
              </a:rPr>
              <a:t>than Sam?</a:t>
            </a:r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4365625" y="439738"/>
            <a:ext cx="2305050" cy="1512887"/>
          </a:xfrm>
          <a:prstGeom prst="wedgeEllipseCallout">
            <a:avLst>
              <a:gd name="adj1" fmla="val -40847"/>
              <a:gd name="adj2" fmla="val 106028"/>
            </a:avLst>
          </a:prstGeom>
          <a:noFill/>
          <a:ln w="19050" cmpd="sng">
            <a:solidFill>
              <a:srgbClr val="33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 defTabSz="704850"/>
            <a:endParaRPr lang="zh-CN" altLang="zh-CN" sz="2400" b="1">
              <a:latin typeface="Times New Roman" pitchFamily="18" charset="0"/>
            </a:endParaRPr>
          </a:p>
          <a:p>
            <a:pPr algn="ctr" defTabSz="704850"/>
            <a:r>
              <a:rPr lang="zh-CN" altLang="zh-CN" sz="2800" b="1">
                <a:latin typeface="Times New Roman" pitchFamily="18" charset="0"/>
              </a:rPr>
              <a:t>No, it isn’t.</a:t>
            </a:r>
            <a:r>
              <a:rPr lang="zh-CN" altLang="zh-CN"/>
              <a:t>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 animBg="1" autoUpdateAnimBg="0"/>
      <p:bldP spid="28676" grpId="0" bldLvl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section A 3a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925" y="1663700"/>
            <a:ext cx="2593975" cy="311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 descr="section A 3a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8" y="1663700"/>
            <a:ext cx="2447925" cy="313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404813" y="439738"/>
            <a:ext cx="5976937" cy="806450"/>
          </a:xfrm>
          <a:noFill/>
          <a:ln/>
        </p:spPr>
        <p:txBody>
          <a:bodyPr wrap="none"/>
          <a:lstStyle/>
          <a:p>
            <a:pPr algn="l"/>
            <a:r>
              <a:rPr lang="zh-CN" altLang="zh-CN" sz="3200" b="1">
                <a:solidFill>
                  <a:srgbClr val="FF0000"/>
                </a:solidFill>
              </a:rPr>
              <a:t>3a.</a:t>
            </a:r>
            <a:r>
              <a:rPr lang="zh-CN" altLang="zh-CN" sz="2800" b="1">
                <a:solidFill>
                  <a:srgbClr val="0000CC"/>
                </a:solidFill>
              </a:rPr>
              <a:t>Read the article. Write “T”, “F” </a:t>
            </a:r>
            <a:br>
              <a:rPr lang="zh-CN" altLang="zh-CN" sz="2800" b="1">
                <a:solidFill>
                  <a:srgbClr val="0000CC"/>
                </a:solidFill>
              </a:rPr>
            </a:br>
            <a:r>
              <a:rPr lang="zh-CN" altLang="zh-CN" sz="2800" b="1">
                <a:solidFill>
                  <a:srgbClr val="0000CC"/>
                </a:solidFill>
              </a:rPr>
              <a:t>or “DK” (for don’t know).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8913" y="584200"/>
            <a:ext cx="6173787" cy="4464050"/>
          </a:xfrm>
          <a:noFill/>
        </p:spPr>
        <p:txBody>
          <a:bodyPr wrap="none"/>
          <a:lstStyle/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1. Liu Li has more than one sister.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2. Liu Li and Liu Ying have some things 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    in common.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3. Liu Ying is not as good at sports as 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    her sister.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4. Liu Ying talks more than Liu Li.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5. Liu Ying’s favorite subject is physics.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6. Both girls go to lots of parties.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5445125" y="655638"/>
            <a:ext cx="757238" cy="43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</a:rPr>
              <a:t>DK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5157788" y="4256088"/>
            <a:ext cx="757237" cy="43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</a:rPr>
              <a:t>DK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6103938" y="3751263"/>
            <a:ext cx="755650" cy="43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</a:rPr>
              <a:t>F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5589588" y="3175000"/>
            <a:ext cx="539750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T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2276475" y="2743200"/>
            <a:ext cx="404813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F</a:t>
            </a: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2347913" y="1663700"/>
            <a:ext cx="755650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T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utoUpdateAnimBg="0"/>
      <p:bldP spid="30724" grpId="0" autoUpdateAnimBg="0"/>
      <p:bldP spid="30725" grpId="0" autoUpdateAnimBg="0"/>
      <p:bldP spid="30726" grpId="0" autoUpdateAnimBg="0"/>
      <p:bldP spid="30727" grpId="0" autoUpdateAnimBg="0"/>
      <p:bldP spid="30728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49275" y="439738"/>
            <a:ext cx="5619750" cy="792162"/>
          </a:xfrm>
        </p:spPr>
        <p:txBody>
          <a:bodyPr/>
          <a:lstStyle/>
          <a:p>
            <a:r>
              <a:rPr lang="zh-CN" altLang="zh-CN" sz="3600" b="1">
                <a:solidFill>
                  <a:srgbClr val="FF0000"/>
                </a:solidFill>
              </a:rPr>
              <a:t>3b. </a:t>
            </a:r>
            <a:r>
              <a:rPr lang="zh-CN" altLang="zh-CN" sz="3600" b="1">
                <a:solidFill>
                  <a:srgbClr val="0000CC"/>
                </a:solidFill>
              </a:rPr>
              <a:t>Pairwork</a:t>
            </a:r>
          </a:p>
        </p:txBody>
      </p:sp>
      <p:pic>
        <p:nvPicPr>
          <p:cNvPr id="31747" name="Picture 3" descr="FAMILY~INTERNET"/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842260">
            <a:off x="693738" y="1303338"/>
            <a:ext cx="2039937" cy="24320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1748" name="Picture 4" descr="Family-&amp;-Waterfall-742498"/>
          <p:cNvPicPr>
            <a:picLocks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851421">
            <a:off x="3259138" y="1249363"/>
            <a:ext cx="2905125" cy="22812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333375" y="3895725"/>
            <a:ext cx="6119813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400" b="1">
                <a:latin typeface="Times New Roman" pitchFamily="18" charset="0"/>
              </a:rPr>
              <a:t>This is Mr Green’s family. That is Mr Smith’s</a:t>
            </a:r>
          </a:p>
          <a:p>
            <a:pPr>
              <a:spcBef>
                <a:spcPct val="50000"/>
              </a:spcBef>
            </a:pPr>
            <a:r>
              <a:rPr lang="zh-CN" altLang="zh-CN" sz="2400" b="1">
                <a:latin typeface="Times New Roman" pitchFamily="18" charset="0"/>
              </a:rPr>
              <a:t> family. Mr Green is </a:t>
            </a:r>
            <a:r>
              <a:rPr lang="zh-CN" altLang="zh-CN" sz="2400" b="1">
                <a:solidFill>
                  <a:srgbClr val="FF0000"/>
                </a:solidFill>
                <a:latin typeface="Times New Roman" pitchFamily="18" charset="0"/>
              </a:rPr>
              <a:t>heavier</a:t>
            </a:r>
            <a:r>
              <a:rPr lang="zh-CN" altLang="zh-CN" sz="2400" b="1">
                <a:latin typeface="Times New Roman" pitchFamily="18" charset="0"/>
              </a:rPr>
              <a:t> than Mr Smith.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05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388" y="204788"/>
            <a:ext cx="1711325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56264ad0201446279a502778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211138"/>
            <a:ext cx="2159000" cy="253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17475" y="2743200"/>
            <a:ext cx="3384550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The red box is big. 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573463" y="1879600"/>
            <a:ext cx="3051175" cy="92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The green box is small.</a:t>
            </a:r>
            <a:r>
              <a:rPr lang="zh-CN" altLang="zh-CN" sz="2800" b="1">
                <a:latin typeface="Times New Roman" pitchFamily="18" charset="0"/>
              </a:rPr>
              <a:t> 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0" y="3463925"/>
            <a:ext cx="6670675" cy="936625"/>
          </a:xfrm>
          <a:prstGeom prst="rect">
            <a:avLst/>
          </a:prstGeom>
          <a:noFill/>
          <a:ln w="9525" cmpd="sng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0546" tIns="35273" rIns="70546" bIns="35273"/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>
                <a:latin typeface="Times New Roman" pitchFamily="18" charset="0"/>
              </a:rPr>
              <a:t>The red box</a:t>
            </a:r>
            <a:r>
              <a:rPr lang="zh-CN" altLang="zh-CN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is bigger than</a:t>
            </a:r>
            <a:r>
              <a:rPr lang="zh-CN" altLang="zh-CN" sz="2800" b="1" u="sng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zh-CN" altLang="zh-CN" sz="2800" b="1">
                <a:latin typeface="Times New Roman" pitchFamily="18" charset="0"/>
              </a:rPr>
              <a:t>the green box. </a:t>
            </a:r>
          </a:p>
          <a:p>
            <a:r>
              <a:rPr lang="zh-CN" altLang="zh-CN" sz="2800" b="1">
                <a:latin typeface="Times New Roman" pitchFamily="18" charset="0"/>
              </a:rPr>
              <a:t>The green box</a:t>
            </a:r>
            <a:r>
              <a:rPr lang="zh-CN" altLang="zh-CN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is smaller that</a:t>
            </a:r>
            <a:r>
              <a:rPr lang="zh-CN" altLang="zh-CN" sz="2800" b="1">
                <a:latin typeface="Times New Roman" pitchFamily="18" charset="0"/>
              </a:rPr>
              <a:t> the red box.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utoUpdateAnimBg="0"/>
      <p:bldP spid="5125" grpId="0" autoUpdateAnimBg="0"/>
      <p:bldP spid="5126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33375" y="439738"/>
            <a:ext cx="6173788" cy="914400"/>
          </a:xfrm>
        </p:spPr>
        <p:txBody>
          <a:bodyPr/>
          <a:lstStyle/>
          <a:p>
            <a:pPr algn="l"/>
            <a:r>
              <a:rPr lang="zh-CN" altLang="zh-CN" sz="3200" b="1">
                <a:solidFill>
                  <a:srgbClr val="0000CC"/>
                </a:solidFill>
              </a:rPr>
              <a:t>4. The Same and Different</a:t>
            </a:r>
            <a:r>
              <a:rPr lang="zh-CN" altLang="zh-CN" sz="3200" b="1">
                <a:solidFill>
                  <a:schemeClr val="accent2"/>
                </a:solidFill>
              </a:rPr>
              <a:t> </a:t>
            </a:r>
          </a:p>
        </p:txBody>
      </p:sp>
      <p:pic>
        <p:nvPicPr>
          <p:cNvPr id="32771" name="Picture 3" descr="section A 4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1663700"/>
            <a:ext cx="3189288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4" descr="section A 4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588" y="2311400"/>
            <a:ext cx="331152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Group 2"/>
          <p:cNvGraphicFramePr>
            <a:graphicFrameLocks noGrp="1"/>
          </p:cNvGraphicFramePr>
          <p:nvPr>
            <p:ph/>
          </p:nvPr>
        </p:nvGraphicFramePr>
        <p:xfrm>
          <a:off x="333375" y="655638"/>
          <a:ext cx="6173788" cy="4344987"/>
        </p:xfrm>
        <a:graphic>
          <a:graphicData uri="http://schemas.openxmlformats.org/drawingml/2006/table">
            <a:tbl>
              <a:tblPr/>
              <a:tblGrid>
                <a:gridCol w="3087688"/>
                <a:gridCol w="30861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7048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The same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048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Different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7048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We’re both girls.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048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I’m taller than she is.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l" defTabSz="7048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We both have black hair.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048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My hair is shorter than hers.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marL="0" marR="0" lvl="0" indent="0" algn="l" defTabSz="7048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We both like sports.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048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She is more athletic than me.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7048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048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7048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048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wrap="none"/>
          <a:lstStyle/>
          <a:p>
            <a:pPr marL="476250" indent="-476250">
              <a:spcBef>
                <a:spcPct val="50000"/>
              </a:spcBef>
              <a:buFontTx/>
              <a:buNone/>
            </a:pPr>
            <a:r>
              <a:rPr lang="zh-CN" altLang="zh-CN" sz="2600" b="1">
                <a:latin typeface="Times New Roman" pitchFamily="18" charset="0"/>
              </a:rPr>
              <a:t>1. …in some ways we </a:t>
            </a: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</a:rPr>
              <a:t>look the same</a:t>
            </a:r>
            <a:r>
              <a:rPr lang="zh-CN" altLang="zh-CN" sz="2600" b="1">
                <a:latin typeface="Times New Roman" pitchFamily="18" charset="0"/>
              </a:rPr>
              <a:t>, and </a:t>
            </a:r>
          </a:p>
          <a:p>
            <a:pPr marL="476250" indent="-476250">
              <a:spcBef>
                <a:spcPct val="50000"/>
              </a:spcBef>
              <a:buFontTx/>
              <a:buNone/>
            </a:pPr>
            <a:r>
              <a:rPr lang="zh-CN" altLang="zh-CN" sz="2600" b="1">
                <a:latin typeface="Times New Roman" pitchFamily="18" charset="0"/>
              </a:rPr>
              <a:t>    in some ways we look different. </a:t>
            </a:r>
          </a:p>
          <a:p>
            <a:pPr marL="476250" indent="-476250">
              <a:spcBef>
                <a:spcPct val="50000"/>
              </a:spcBef>
              <a:buFontTx/>
              <a:buNone/>
            </a:pPr>
            <a:r>
              <a:rPr lang="zh-CN" altLang="zh-CN" sz="2600" b="1">
                <a:solidFill>
                  <a:srgbClr val="0000FF"/>
                </a:solidFill>
                <a:latin typeface="Times New Roman" pitchFamily="18" charset="0"/>
              </a:rPr>
              <a:t>    </a:t>
            </a: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</a:rPr>
              <a:t>look the same       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看上去一样</a:t>
            </a:r>
          </a:p>
          <a:p>
            <a:pPr marL="476250" indent="-476250">
              <a:spcBef>
                <a:spcPct val="50000"/>
              </a:spcBef>
              <a:buFontTx/>
              <a:buNone/>
            </a:pPr>
            <a:r>
              <a:rPr lang="zh-CN" sz="2600" b="1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</a:rPr>
              <a:t>look like…           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看上去像</a:t>
            </a:r>
            <a:r>
              <a:rPr lang="zh-CN" altLang="zh-CN" sz="2600" b="1">
                <a:solidFill>
                  <a:srgbClr val="0000CC"/>
                </a:solidFill>
                <a:latin typeface="宋体"/>
              </a:rPr>
              <a:t>……</a:t>
            </a:r>
            <a:endParaRPr lang="zh-CN" altLang="zh-CN" sz="2600" b="1">
              <a:solidFill>
                <a:srgbClr val="0000CC"/>
              </a:solidFill>
              <a:latin typeface="Times New Roman" pitchFamily="18" charset="0"/>
            </a:endParaRPr>
          </a:p>
          <a:p>
            <a:pPr marL="476250" indent="-476250">
              <a:spcBef>
                <a:spcPct val="50000"/>
              </a:spcBef>
              <a:buFontTx/>
              <a:buNone/>
            </a:pP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</a:rPr>
              <a:t>     look alike            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看上去相像</a:t>
            </a:r>
          </a:p>
          <a:p>
            <a:pPr marL="476250" indent="-476250">
              <a:spcBef>
                <a:spcPct val="50000"/>
              </a:spcBef>
              <a:buFontTx/>
              <a:buNone/>
            </a:pPr>
            <a:r>
              <a:rPr lang="zh-CN" sz="2600" b="1">
                <a:solidFill>
                  <a:srgbClr val="FF0000"/>
                </a:solidFill>
                <a:latin typeface="Times New Roman" pitchFamily="18" charset="0"/>
              </a:rPr>
              <a:t>     </a:t>
            </a: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</a:rPr>
              <a:t>in a way              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为某一种方式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630363" y="511175"/>
            <a:ext cx="3600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3600" b="1">
                <a:solidFill>
                  <a:srgbClr val="0000CC"/>
                </a:solidFill>
              </a:rPr>
              <a:t>Explanation</a:t>
            </a:r>
            <a:r>
              <a:rPr lang="zh-CN" altLang="zh-CN" sz="3600">
                <a:solidFill>
                  <a:srgbClr val="0000CC"/>
                </a:solidFill>
              </a:rPr>
              <a:t> </a:t>
            </a:r>
          </a:p>
        </p:txBody>
      </p:sp>
    </p:spTree>
  </p:cSld>
  <p:clrMapOvr>
    <a:masterClrMapping/>
  </p:clrMapOvr>
  <p:transition>
    <p:split orient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511175"/>
            <a:ext cx="6173788" cy="4389438"/>
          </a:xfrm>
          <a:noFill/>
        </p:spPr>
        <p:txBody>
          <a:bodyPr wrap="none"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2. We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both</a:t>
            </a:r>
            <a:r>
              <a:rPr lang="zh-CN" altLang="zh-CN" sz="2900" b="1">
                <a:latin typeface="Times New Roman" pitchFamily="18" charset="0"/>
              </a:rPr>
              <a:t> have black eyes and black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hair,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although</a:t>
            </a:r>
            <a:r>
              <a:rPr lang="zh-CN" altLang="zh-CN" sz="2900" b="1">
                <a:latin typeface="Times New Roman" pitchFamily="18" charset="0"/>
              </a:rPr>
              <a:t> my hair is shorter than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hers.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0000CC"/>
                </a:solidFill>
                <a:latin typeface="Times New Roman" pitchFamily="18" charset="0"/>
              </a:rPr>
              <a:t>1) both“</a:t>
            </a: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两个、两者都</a:t>
            </a:r>
            <a:r>
              <a:rPr lang="zh-CN" altLang="zh-CN" sz="2900" b="1">
                <a:solidFill>
                  <a:srgbClr val="0000CC"/>
                </a:solidFill>
                <a:latin typeface="宋体"/>
              </a:rPr>
              <a:t>……</a:t>
            </a:r>
            <a:r>
              <a:rPr lang="zh-CN" altLang="zh-CN" sz="2900" b="1">
                <a:solidFill>
                  <a:srgbClr val="0000CC"/>
                </a:solidFill>
                <a:latin typeface="Times New Roman" pitchFamily="18" charset="0"/>
              </a:rPr>
              <a:t>”, </a:t>
            </a: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在句中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可作代词、形容词、副词、连词。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作副词时常放在</a:t>
            </a:r>
            <a:r>
              <a:rPr lang="zh-CN" altLang="zh-CN" sz="2900" b="1">
                <a:solidFill>
                  <a:srgbClr val="0000CC"/>
                </a:solidFill>
                <a:latin typeface="Times New Roman" pitchFamily="18" charset="0"/>
              </a:rPr>
              <a:t>be</a:t>
            </a: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动词之后</a:t>
            </a:r>
            <a:r>
              <a:rPr lang="zh-CN" altLang="zh-CN" sz="2900" b="1">
                <a:solidFill>
                  <a:srgbClr val="0000CC"/>
                </a:solidFill>
                <a:latin typeface="Times New Roman" pitchFamily="18" charset="0"/>
              </a:rPr>
              <a:t>, </a:t>
            </a: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实义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动词之前。</a:t>
            </a:r>
          </a:p>
        </p:txBody>
      </p:sp>
    </p:spTree>
  </p:cSld>
  <p:clrMapOvr>
    <a:masterClrMapping/>
  </p:clrMapOvr>
  <p:transition>
    <p:split orient="vert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511175"/>
            <a:ext cx="6173788" cy="3671888"/>
          </a:xfrm>
          <a:noFill/>
        </p:spPr>
        <p:txBody>
          <a:bodyPr wrap="none"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e.g.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Both</a:t>
            </a:r>
            <a:r>
              <a:rPr lang="zh-CN" altLang="zh-CN" sz="2800" b="1">
                <a:latin typeface="Times New Roman" pitchFamily="18" charset="0"/>
              </a:rPr>
              <a:t> (of) his parents are doctors.    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(</a:t>
            </a:r>
            <a:r>
              <a:rPr lang="zh-CN" sz="2800" b="1">
                <a:solidFill>
                  <a:srgbClr val="0000CC"/>
                </a:solidFill>
                <a:latin typeface="Times New Roman" pitchFamily="18" charset="0"/>
              </a:rPr>
              <a:t>作代词或形容词</a:t>
            </a: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)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=His parents are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both</a:t>
            </a:r>
            <a:r>
              <a:rPr lang="zh-CN" altLang="zh-CN" sz="2800" b="1">
                <a:latin typeface="Times New Roman" pitchFamily="18" charset="0"/>
              </a:rPr>
              <a:t> doctors. 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(</a:t>
            </a:r>
            <a:r>
              <a:rPr lang="zh-CN" sz="2800" b="1">
                <a:solidFill>
                  <a:srgbClr val="0000CC"/>
                </a:solidFill>
                <a:latin typeface="Times New Roman" pitchFamily="18" charset="0"/>
              </a:rPr>
              <a:t>作副词</a:t>
            </a: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)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They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both</a:t>
            </a:r>
            <a:r>
              <a:rPr lang="zh-CN" altLang="zh-CN" sz="2800" b="1">
                <a:latin typeface="Times New Roman" pitchFamily="18" charset="0"/>
              </a:rPr>
              <a:t> went camping in the holiday.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(</a:t>
            </a:r>
            <a:r>
              <a:rPr lang="zh-CN" sz="2800" b="1">
                <a:solidFill>
                  <a:srgbClr val="0000CC"/>
                </a:solidFill>
                <a:latin typeface="Times New Roman" pitchFamily="18" charset="0"/>
              </a:rPr>
              <a:t>作副词</a:t>
            </a: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)</a:t>
            </a:r>
          </a:p>
        </p:txBody>
      </p:sp>
    </p:spTree>
  </p:cSld>
  <p:clrMapOvr>
    <a:masterClrMapping/>
  </p:clrMapOvr>
  <p:transition>
    <p:split orient="vert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8913" y="655638"/>
            <a:ext cx="6327775" cy="3455987"/>
          </a:xfrm>
          <a:noFill/>
        </p:spPr>
        <p:txBody>
          <a:bodyPr wrap="none"/>
          <a:lstStyle/>
          <a:p>
            <a:pPr>
              <a:lnSpc>
                <a:spcPct val="140000"/>
              </a:lnSpc>
              <a:spcBef>
                <a:spcPct val="50000"/>
              </a:spcBef>
              <a:buFontTx/>
              <a:buNone/>
            </a:pP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</a:rPr>
              <a:t>Both </a:t>
            </a:r>
            <a:r>
              <a:rPr lang="zh-CN" altLang="zh-CN" sz="2600" b="1">
                <a:latin typeface="Times New Roman" pitchFamily="18" charset="0"/>
              </a:rPr>
              <a:t>English </a:t>
            </a: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</a:rPr>
              <a:t>and</a:t>
            </a:r>
            <a:r>
              <a:rPr lang="zh-CN" altLang="zh-CN" sz="2600" b="1">
                <a:latin typeface="Times New Roman" pitchFamily="18" charset="0"/>
              </a:rPr>
              <a:t> math are very important. </a:t>
            </a:r>
          </a:p>
          <a:p>
            <a:pPr>
              <a:lnSpc>
                <a:spcPct val="140000"/>
              </a:lnSpc>
              <a:spcBef>
                <a:spcPct val="50000"/>
              </a:spcBef>
              <a:buFontTx/>
              <a:buNone/>
            </a:pP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(both …and…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短语常连接两个并列的成分</a:t>
            </a: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, </a:t>
            </a:r>
          </a:p>
          <a:p>
            <a:pPr>
              <a:lnSpc>
                <a:spcPct val="140000"/>
              </a:lnSpc>
              <a:spcBef>
                <a:spcPct val="50000"/>
              </a:spcBef>
              <a:buFontTx/>
              <a:buNone/>
            </a:pP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可连接名词、动词、形容词和代词等</a:t>
            </a: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) </a:t>
            </a:r>
          </a:p>
          <a:p>
            <a:pPr>
              <a:lnSpc>
                <a:spcPct val="140000"/>
              </a:lnSpc>
              <a:spcBef>
                <a:spcPct val="50000"/>
              </a:spcBef>
              <a:buFontTx/>
              <a:buNone/>
            </a:pPr>
            <a:r>
              <a:rPr lang="zh-CN" sz="2600" b="1">
                <a:latin typeface="Times New Roman" pitchFamily="18" charset="0"/>
              </a:rPr>
              <a:t>注</a:t>
            </a:r>
            <a:r>
              <a:rPr lang="zh-CN" altLang="zh-CN" sz="2600" b="1">
                <a:latin typeface="Times New Roman" pitchFamily="18" charset="0"/>
              </a:rPr>
              <a:t>: </a:t>
            </a: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</a:rPr>
              <a:t>both</a:t>
            </a:r>
            <a:r>
              <a:rPr lang="zh-CN" sz="2600" b="1">
                <a:latin typeface="Times New Roman" pitchFamily="18" charset="0"/>
              </a:rPr>
              <a:t>指两者都</a:t>
            </a:r>
            <a:r>
              <a:rPr lang="zh-CN" altLang="zh-CN" sz="2600" b="1">
                <a:latin typeface="Times New Roman" pitchFamily="18" charset="0"/>
              </a:rPr>
              <a:t>, </a:t>
            </a: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</a:rPr>
              <a:t>all</a:t>
            </a:r>
            <a:r>
              <a:rPr lang="zh-CN" sz="2600" b="1">
                <a:latin typeface="Times New Roman" pitchFamily="18" charset="0"/>
              </a:rPr>
              <a:t>指三者或三者以上都。</a:t>
            </a:r>
          </a:p>
        </p:txBody>
      </p:sp>
    </p:spTree>
  </p:cSld>
  <p:clrMapOvr>
    <a:masterClrMapping/>
  </p:clrMapOvr>
  <p:transition>
    <p:split orient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439738"/>
            <a:ext cx="6173788" cy="3743325"/>
          </a:xfrm>
          <a:noFill/>
        </p:spPr>
        <p:txBody>
          <a:bodyPr wrap="none"/>
          <a:lstStyle/>
          <a:p>
            <a:pPr>
              <a:lnSpc>
                <a:spcPct val="16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2)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although</a:t>
            </a:r>
            <a:r>
              <a:rPr lang="zh-CN" sz="2900" b="1">
                <a:latin typeface="Times New Roman" pitchFamily="18" charset="0"/>
              </a:rPr>
              <a:t>与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though</a:t>
            </a:r>
            <a:r>
              <a:rPr lang="zh-CN" sz="2900" b="1">
                <a:latin typeface="Times New Roman" pitchFamily="18" charset="0"/>
              </a:rPr>
              <a:t>常可互换</a:t>
            </a:r>
            <a:r>
              <a:rPr lang="zh-CN" altLang="zh-CN" sz="2900" b="1">
                <a:latin typeface="Times New Roman" pitchFamily="18" charset="0"/>
              </a:rPr>
              <a:t>, </a:t>
            </a:r>
            <a:r>
              <a:rPr lang="zh-CN" sz="2900" b="1">
                <a:latin typeface="Times New Roman" pitchFamily="18" charset="0"/>
              </a:rPr>
              <a:t>表</a:t>
            </a:r>
          </a:p>
          <a:p>
            <a:pPr>
              <a:lnSpc>
                <a:spcPct val="160000"/>
              </a:lnSpc>
              <a:spcBef>
                <a:spcPct val="0"/>
              </a:spcBef>
              <a:buFontTx/>
              <a:buNone/>
            </a:pPr>
            <a:r>
              <a:rPr lang="zh-CN" sz="2900" b="1">
                <a:latin typeface="Times New Roman" pitchFamily="18" charset="0"/>
              </a:rPr>
              <a:t>“虽然、即使、尽管”</a:t>
            </a:r>
            <a:r>
              <a:rPr lang="zh-CN" altLang="zh-CN" sz="2900" b="1">
                <a:latin typeface="Times New Roman" pitchFamily="18" charset="0"/>
              </a:rPr>
              <a:t>, </a:t>
            </a:r>
            <a:r>
              <a:rPr lang="zh-CN" sz="2900" b="1">
                <a:latin typeface="Times New Roman" pitchFamily="18" charset="0"/>
              </a:rPr>
              <a:t>都不能与</a:t>
            </a:r>
            <a:r>
              <a:rPr lang="zh-CN" altLang="zh-CN" sz="2900" b="1">
                <a:latin typeface="Times New Roman" pitchFamily="18" charset="0"/>
              </a:rPr>
              <a:t>but</a:t>
            </a:r>
          </a:p>
          <a:p>
            <a:pPr>
              <a:lnSpc>
                <a:spcPct val="160000"/>
              </a:lnSpc>
              <a:spcBef>
                <a:spcPct val="0"/>
              </a:spcBef>
              <a:buFontTx/>
              <a:buNone/>
            </a:pPr>
            <a:r>
              <a:rPr lang="zh-CN" sz="2900" b="1">
                <a:latin typeface="Times New Roman" pitchFamily="18" charset="0"/>
              </a:rPr>
              <a:t>用于一句话中。但</a:t>
            </a:r>
            <a:r>
              <a:rPr lang="zh-CN" altLang="zh-CN" sz="2900" b="1">
                <a:latin typeface="Times New Roman" pitchFamily="18" charset="0"/>
              </a:rPr>
              <a:t>though</a:t>
            </a:r>
            <a:r>
              <a:rPr lang="zh-CN" sz="2900" b="1">
                <a:latin typeface="Times New Roman" pitchFamily="18" charset="0"/>
              </a:rPr>
              <a:t>用得更普</a:t>
            </a:r>
          </a:p>
          <a:p>
            <a:pPr>
              <a:lnSpc>
                <a:spcPct val="160000"/>
              </a:lnSpc>
              <a:spcBef>
                <a:spcPct val="0"/>
              </a:spcBef>
              <a:buFontTx/>
              <a:buNone/>
            </a:pPr>
            <a:r>
              <a:rPr lang="zh-CN" sz="2900" b="1">
                <a:latin typeface="Times New Roman" pitchFamily="18" charset="0"/>
              </a:rPr>
              <a:t>遍。此外</a:t>
            </a:r>
            <a:r>
              <a:rPr lang="zh-CN" altLang="zh-CN" sz="2900" b="1">
                <a:latin typeface="Times New Roman" pitchFamily="18" charset="0"/>
              </a:rPr>
              <a:t>though</a:t>
            </a:r>
            <a:r>
              <a:rPr lang="zh-CN" sz="2900" b="1">
                <a:latin typeface="Times New Roman" pitchFamily="18" charset="0"/>
              </a:rPr>
              <a:t>可作副词</a:t>
            </a:r>
            <a:r>
              <a:rPr lang="zh-CN" altLang="zh-CN" sz="2900" b="1">
                <a:latin typeface="Times New Roman" pitchFamily="18" charset="0"/>
              </a:rPr>
              <a:t>, </a:t>
            </a:r>
            <a:r>
              <a:rPr lang="zh-CN" sz="2900" b="1">
                <a:latin typeface="Times New Roman" pitchFamily="18" charset="0"/>
              </a:rPr>
              <a:t>在句尾表</a:t>
            </a:r>
          </a:p>
          <a:p>
            <a:pPr>
              <a:lnSpc>
                <a:spcPct val="160000"/>
              </a:lnSpc>
              <a:spcBef>
                <a:spcPct val="0"/>
              </a:spcBef>
              <a:buFontTx/>
              <a:buNone/>
            </a:pPr>
            <a:r>
              <a:rPr lang="zh-CN" sz="2900" b="1">
                <a:latin typeface="Times New Roman" pitchFamily="18" charset="0"/>
              </a:rPr>
              <a:t>“然而”</a:t>
            </a:r>
            <a:r>
              <a:rPr lang="zh-CN" altLang="zh-CN" sz="2900" b="1">
                <a:latin typeface="Times New Roman" pitchFamily="18" charset="0"/>
              </a:rPr>
              <a:t>, although</a:t>
            </a:r>
            <a:r>
              <a:rPr lang="zh-CN" sz="2900" b="1">
                <a:latin typeface="Times New Roman" pitchFamily="18" charset="0"/>
              </a:rPr>
              <a:t>不能。</a:t>
            </a:r>
          </a:p>
        </p:txBody>
      </p:sp>
    </p:spTree>
  </p:cSld>
  <p:clrMapOvr>
    <a:masterClrMapping/>
  </p:clrMapOvr>
  <p:transition>
    <p:split orient="vert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582613"/>
            <a:ext cx="6173788" cy="2160587"/>
          </a:xfrm>
          <a:noFill/>
        </p:spPr>
        <p:txBody>
          <a:bodyPr wrap="none"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3000" b="1">
                <a:latin typeface="Times New Roman" pitchFamily="18" charset="0"/>
              </a:rPr>
              <a:t>固定短语 </a:t>
            </a:r>
            <a:r>
              <a:rPr lang="zh-CN" altLang="zh-CN" sz="3000" b="1">
                <a:solidFill>
                  <a:srgbClr val="FF0000"/>
                </a:solidFill>
                <a:latin typeface="Times New Roman" pitchFamily="18" charset="0"/>
              </a:rPr>
              <a:t>even though</a:t>
            </a:r>
            <a:r>
              <a:rPr lang="zh-CN" altLang="zh-CN" sz="3000" b="1">
                <a:latin typeface="Times New Roman" pitchFamily="18" charset="0"/>
              </a:rPr>
              <a:t> </a:t>
            </a:r>
            <a:r>
              <a:rPr lang="zh-CN" sz="3000" b="1">
                <a:latin typeface="Times New Roman" pitchFamily="18" charset="0"/>
              </a:rPr>
              <a:t>表示“即使、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3000" b="1">
                <a:latin typeface="Times New Roman" pitchFamily="18" charset="0"/>
              </a:rPr>
              <a:t>纵然”</a:t>
            </a:r>
            <a:r>
              <a:rPr lang="zh-CN" altLang="zh-CN" sz="3000" b="1">
                <a:latin typeface="Times New Roman" pitchFamily="18" charset="0"/>
              </a:rPr>
              <a:t>, </a:t>
            </a:r>
            <a:r>
              <a:rPr lang="zh-CN" sz="3000" b="1">
                <a:latin typeface="Times New Roman" pitchFamily="18" charset="0"/>
              </a:rPr>
              <a:t>不能用</a:t>
            </a:r>
            <a:r>
              <a:rPr lang="zh-CN" altLang="zh-CN" sz="3000" b="1">
                <a:latin typeface="Times New Roman" pitchFamily="18" charset="0"/>
              </a:rPr>
              <a:t>even although. </a:t>
            </a:r>
            <a:r>
              <a:rPr lang="zh-CN" sz="3000" b="1">
                <a:latin typeface="Times New Roman" pitchFamily="18" charset="0"/>
              </a:rPr>
              <a:t>如</a:t>
            </a:r>
            <a:r>
              <a:rPr lang="zh-CN" altLang="zh-CN" sz="3000" b="1">
                <a:latin typeface="Times New Roman" pitchFamily="18" charset="0"/>
              </a:rPr>
              <a:t>: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3000" b="1">
                <a:latin typeface="Times New Roman" pitchFamily="18" charset="0"/>
              </a:rPr>
              <a:t>There are some differences, though.</a:t>
            </a:r>
            <a:r>
              <a:rPr lang="zh-CN" altLang="zh-CN" sz="30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split orient="vert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655638"/>
            <a:ext cx="6173788" cy="4244975"/>
          </a:xfrm>
          <a:noFill/>
        </p:spPr>
        <p:txBody>
          <a:bodyPr wrap="none"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3. She has more than one sister .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    </a:t>
            </a:r>
            <a:r>
              <a:rPr lang="zh-CN" sz="2900" b="1">
                <a:latin typeface="Times New Roman" pitchFamily="18" charset="0"/>
              </a:rPr>
              <a:t>她不止有一个姐姐。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>
                <a:latin typeface="Times New Roman" pitchFamily="18" charset="0"/>
              </a:rPr>
              <a:t>    </a:t>
            </a:r>
            <a:r>
              <a:rPr lang="zh-CN" altLang="zh-CN" sz="2900" b="1">
                <a:latin typeface="Times New Roman" pitchFamily="18" charset="0"/>
              </a:rPr>
              <a:t>They have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some things</a:t>
            </a:r>
            <a:r>
              <a:rPr lang="zh-CN" altLang="zh-CN" sz="2900" b="1">
                <a:latin typeface="Times New Roman" pitchFamily="18" charset="0"/>
              </a:rPr>
              <a:t>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in common</a:t>
            </a:r>
            <a:r>
              <a:rPr lang="zh-CN" altLang="zh-CN" sz="2900" b="1">
                <a:latin typeface="Times New Roman" pitchFamily="18" charset="0"/>
              </a:rPr>
              <a:t>. 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     (in common </a:t>
            </a:r>
            <a:r>
              <a:rPr lang="zh-CN" sz="2900" b="1">
                <a:latin typeface="Times New Roman" pitchFamily="18" charset="0"/>
              </a:rPr>
              <a:t>共通</a:t>
            </a:r>
            <a:r>
              <a:rPr lang="zh-CN" altLang="zh-CN" sz="2900" b="1">
                <a:latin typeface="Times New Roman" pitchFamily="18" charset="0"/>
              </a:rPr>
              <a:t>/</a:t>
            </a:r>
            <a:r>
              <a:rPr lang="zh-CN" sz="2900" b="1">
                <a:latin typeface="Times New Roman" pitchFamily="18" charset="0"/>
              </a:rPr>
              <a:t>同的</a:t>
            </a:r>
            <a:r>
              <a:rPr lang="zh-CN" altLang="zh-CN" sz="2900" b="1">
                <a:latin typeface="Times New Roman" pitchFamily="18" charset="0"/>
              </a:rPr>
              <a:t>)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    something</a:t>
            </a:r>
            <a:r>
              <a:rPr lang="zh-CN" altLang="zh-CN" sz="2900" b="1">
                <a:latin typeface="Times New Roman" pitchFamily="18" charset="0"/>
              </a:rPr>
              <a:t>   </a:t>
            </a: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某物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some thing   </a:t>
            </a: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某一个事物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some things </a:t>
            </a:r>
            <a:r>
              <a:rPr lang="zh-CN" altLang="zh-CN" sz="2900" b="1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一些事物</a:t>
            </a:r>
          </a:p>
        </p:txBody>
      </p:sp>
    </p:spTree>
  </p:cSld>
  <p:clrMapOvr>
    <a:masterClrMapping/>
  </p:clrMapOvr>
  <p:transition>
    <p:split orient="vert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33375" y="511175"/>
            <a:ext cx="6173788" cy="3527425"/>
          </a:xfrm>
          <a:noFill/>
        </p:spPr>
        <p:txBody>
          <a:bodyPr wrap="none"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4. Liu Ying is not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 as</a:t>
            </a:r>
            <a:r>
              <a:rPr lang="zh-CN" altLang="zh-CN" sz="2900" b="1">
                <a:latin typeface="Times New Roman" pitchFamily="18" charset="0"/>
              </a:rPr>
              <a:t>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good at</a:t>
            </a:r>
            <a:r>
              <a:rPr lang="zh-CN" altLang="zh-CN" sz="2900" b="1">
                <a:latin typeface="Times New Roman" pitchFamily="18" charset="0"/>
              </a:rPr>
              <a:t> sports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    as</a:t>
            </a:r>
            <a:r>
              <a:rPr lang="zh-CN" altLang="zh-CN" sz="2900" b="1">
                <a:latin typeface="Times New Roman" pitchFamily="18" charset="0"/>
              </a:rPr>
              <a:t> her sister.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1)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as…as…</a:t>
            </a: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同级比较</a:t>
            </a:r>
            <a:r>
              <a:rPr lang="zh-CN" altLang="zh-CN" sz="2900" b="1">
                <a:solidFill>
                  <a:srgbClr val="0000CC"/>
                </a:solidFill>
                <a:latin typeface="Times New Roman" pitchFamily="18" charset="0"/>
              </a:rPr>
              <a:t>, </a:t>
            </a: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两个“</a:t>
            </a:r>
            <a:r>
              <a:rPr lang="zh-CN" altLang="zh-CN" sz="2900" b="1">
                <a:solidFill>
                  <a:srgbClr val="0000CC"/>
                </a:solidFill>
                <a:latin typeface="Times New Roman" pitchFamily="18" charset="0"/>
              </a:rPr>
              <a:t>as”</a:t>
            </a: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之间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   必须使用形容词或副词原级。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   意为“如同</a:t>
            </a:r>
            <a:r>
              <a:rPr lang="zh-CN" altLang="zh-CN" sz="2900" b="1">
                <a:solidFill>
                  <a:srgbClr val="0000CC"/>
                </a:solidFill>
                <a:latin typeface="宋体"/>
              </a:rPr>
              <a:t>……</a:t>
            </a: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一样</a:t>
            </a:r>
            <a:r>
              <a:rPr lang="zh-CN" altLang="zh-CN" sz="2900" b="1">
                <a:solidFill>
                  <a:srgbClr val="0000CC"/>
                </a:solidFill>
                <a:latin typeface="宋体"/>
              </a:rPr>
              <a:t>……</a:t>
            </a:r>
            <a:r>
              <a:rPr lang="zh-CN" altLang="zh-CN" sz="2900" b="1">
                <a:solidFill>
                  <a:srgbClr val="0000CC"/>
                </a:solidFill>
                <a:latin typeface="Times New Roman" pitchFamily="18" charset="0"/>
              </a:rPr>
              <a:t>”, not as / so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0000CC"/>
                </a:solidFill>
                <a:latin typeface="Times New Roman" pitchFamily="18" charset="0"/>
              </a:rPr>
              <a:t>   …as “</a:t>
            </a: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不如</a:t>
            </a:r>
            <a:r>
              <a:rPr lang="zh-CN" altLang="zh-CN" sz="2900" b="1">
                <a:solidFill>
                  <a:srgbClr val="0000CC"/>
                </a:solidFill>
                <a:latin typeface="宋体"/>
              </a:rPr>
              <a:t>……</a:t>
            </a: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一样</a:t>
            </a:r>
            <a:r>
              <a:rPr lang="zh-CN" altLang="zh-CN" sz="2900" b="1">
                <a:solidFill>
                  <a:srgbClr val="0000CC"/>
                </a:solidFill>
                <a:latin typeface="宋体"/>
              </a:rPr>
              <a:t>……</a:t>
            </a:r>
            <a:r>
              <a:rPr lang="zh-CN" altLang="zh-CN" sz="2900" b="1">
                <a:solidFill>
                  <a:srgbClr val="0000CC"/>
                </a:solidFill>
                <a:latin typeface="Times New Roman" pitchFamily="18" charset="0"/>
              </a:rPr>
              <a:t>”</a:t>
            </a:r>
          </a:p>
        </p:txBody>
      </p:sp>
    </p:spTree>
  </p:cSld>
  <p:clrMapOvr>
    <a:masterClrMapping/>
  </p:clrMapOvr>
  <p:transition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15-00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83" b="24417"/>
          <a:stretch>
            <a:fillRect/>
          </a:stretch>
        </p:blipFill>
        <p:spPr bwMode="auto">
          <a:xfrm>
            <a:off x="406400" y="1663700"/>
            <a:ext cx="36734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R15-00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3" b="58417"/>
          <a:stretch>
            <a:fillRect/>
          </a:stretch>
        </p:blipFill>
        <p:spPr bwMode="auto">
          <a:xfrm>
            <a:off x="406400" y="582613"/>
            <a:ext cx="5543550" cy="573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06400" y="1158875"/>
            <a:ext cx="3887788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The purple ruler is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long</a:t>
            </a: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. 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981075" y="2238375"/>
            <a:ext cx="4464050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The blue ruler is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short</a:t>
            </a: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.</a:t>
            </a:r>
            <a:r>
              <a:rPr lang="zh-CN" altLang="zh-CN" sz="2800" b="1">
                <a:latin typeface="Times New Roman" pitchFamily="18" charset="0"/>
              </a:rPr>
              <a:t> 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17475" y="2959100"/>
            <a:ext cx="6742113" cy="2205038"/>
          </a:xfrm>
          <a:prstGeom prst="rect">
            <a:avLst/>
          </a:prstGeom>
          <a:noFill/>
          <a:ln w="9525" cmpd="sng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>
                <a:latin typeface="Times New Roman" pitchFamily="18" charset="0"/>
              </a:rPr>
              <a:t>    The purple ruler </a:t>
            </a:r>
            <a:r>
              <a:rPr lang="zh-CN" altLang="zh-CN" sz="2800" b="1" u="sng">
                <a:solidFill>
                  <a:srgbClr val="FF0000"/>
                </a:solidFill>
                <a:latin typeface="Times New Roman" pitchFamily="18" charset="0"/>
              </a:rPr>
              <a:t>is long</a:t>
            </a:r>
            <a:r>
              <a:rPr lang="zh-CN" altLang="zh-CN" sz="2800" b="1" u="sng">
                <a:latin typeface="Times New Roman" pitchFamily="18" charset="0"/>
              </a:rPr>
              <a:t>er</a:t>
            </a:r>
            <a:r>
              <a:rPr lang="zh-CN" altLang="zh-CN" sz="2800" b="1" u="sng">
                <a:solidFill>
                  <a:srgbClr val="FF0000"/>
                </a:solidFill>
                <a:latin typeface="Times New Roman" pitchFamily="18" charset="0"/>
              </a:rPr>
              <a:t> than</a:t>
            </a:r>
            <a:r>
              <a:rPr lang="zh-CN" altLang="zh-CN" sz="28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zh-CN" altLang="zh-CN" sz="2800" b="1">
                <a:latin typeface="Times New Roman" pitchFamily="18" charset="0"/>
              </a:rPr>
              <a:t>the blue ruler. </a:t>
            </a:r>
          </a:p>
          <a:p>
            <a:r>
              <a:rPr lang="zh-CN" altLang="zh-CN" sz="2800" b="1">
                <a:latin typeface="Times New Roman" pitchFamily="18" charset="0"/>
              </a:rPr>
              <a:t>   The blue ruler</a:t>
            </a:r>
            <a:r>
              <a:rPr lang="zh-CN" altLang="zh-CN" sz="28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zh-CN" altLang="zh-CN" sz="2800" b="1" u="sng">
                <a:solidFill>
                  <a:srgbClr val="FF0000"/>
                </a:solidFill>
                <a:latin typeface="Times New Roman" pitchFamily="18" charset="0"/>
              </a:rPr>
              <a:t>is short</a:t>
            </a:r>
            <a:r>
              <a:rPr lang="zh-CN" altLang="zh-CN" sz="2800" b="1" u="sng">
                <a:latin typeface="Times New Roman" pitchFamily="18" charset="0"/>
              </a:rPr>
              <a:t>er</a:t>
            </a:r>
            <a:r>
              <a:rPr lang="zh-CN" altLang="zh-CN" sz="2800" b="1" u="sng">
                <a:solidFill>
                  <a:srgbClr val="FF0000"/>
                </a:solidFill>
                <a:latin typeface="Times New Roman" pitchFamily="18" charset="0"/>
              </a:rPr>
              <a:t> than</a:t>
            </a:r>
            <a:r>
              <a:rPr lang="zh-CN" altLang="zh-CN" sz="2800" b="1">
                <a:latin typeface="Times New Roman" pitchFamily="18" charset="0"/>
              </a:rPr>
              <a:t> the purple ruler.</a:t>
            </a:r>
          </a:p>
          <a:p>
            <a:endParaRPr lang="zh-CN" altLang="zh-CN" sz="2800" b="1">
              <a:latin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/>
      <p:bldP spid="6149" grpId="0" autoUpdateAnimBg="0"/>
      <p:bldP spid="6150" grpId="0" bldLvl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33375" y="871538"/>
            <a:ext cx="6175375" cy="3960812"/>
          </a:xfrm>
          <a:noFill/>
        </p:spPr>
        <p:txBody>
          <a:bodyPr wrap="none"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e.g. He runs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as</a:t>
            </a:r>
            <a:r>
              <a:rPr lang="zh-CN" altLang="zh-CN" sz="2900" b="1">
                <a:latin typeface="Times New Roman" pitchFamily="18" charset="0"/>
              </a:rPr>
              <a:t> quickly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as</a:t>
            </a:r>
            <a:r>
              <a:rPr lang="zh-CN" altLang="zh-CN" sz="2900" b="1">
                <a:latin typeface="Times New Roman" pitchFamily="18" charset="0"/>
              </a:rPr>
              <a:t> his father.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       The watermelon is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as</a:t>
            </a:r>
            <a:r>
              <a:rPr lang="zh-CN" altLang="zh-CN" sz="2900" b="1">
                <a:latin typeface="Times New Roman" pitchFamily="18" charset="0"/>
              </a:rPr>
              <a:t> big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as</a:t>
            </a:r>
            <a:r>
              <a:rPr lang="zh-CN" altLang="zh-CN" sz="2900" b="1">
                <a:latin typeface="Times New Roman" pitchFamily="18" charset="0"/>
              </a:rPr>
              <a:t> a 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       soccer ball.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       She doesn’t study so /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as</a:t>
            </a:r>
            <a:r>
              <a:rPr lang="zh-CN" altLang="zh-CN" sz="2900" b="1">
                <a:latin typeface="Times New Roman" pitchFamily="18" charset="0"/>
              </a:rPr>
              <a:t> hard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as</a:t>
            </a:r>
            <a:r>
              <a:rPr lang="zh-CN" altLang="zh-CN" sz="2900" b="1">
                <a:latin typeface="Times New Roman" pitchFamily="18" charset="0"/>
              </a:rPr>
              <a:t> 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       her brother (does).</a:t>
            </a:r>
          </a:p>
          <a:p>
            <a:pPr>
              <a:buFontTx/>
              <a:buNone/>
            </a:pPr>
            <a:endParaRPr lang="zh-CN" altLang="zh-CN" sz="2900" b="1">
              <a:latin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582613"/>
            <a:ext cx="6173788" cy="3168650"/>
          </a:xfrm>
          <a:noFill/>
        </p:spPr>
        <p:txBody>
          <a:bodyPr wrap="none"/>
          <a:lstStyle/>
          <a:p>
            <a:pPr>
              <a:spcBef>
                <a:spcPct val="40000"/>
              </a:spcBef>
              <a:buFontTx/>
              <a:buNone/>
            </a:pPr>
            <a:r>
              <a:rPr lang="zh-CN" altLang="zh-CN" sz="27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2) </a:t>
            </a:r>
            <a:r>
              <a:rPr lang="zh-CN" altLang="zh-CN" sz="27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be good at sth. / doing sth.</a:t>
            </a:r>
            <a:r>
              <a:rPr lang="zh-CN" altLang="zh-CN" sz="27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zh-CN" sz="2700" b="1">
                <a:latin typeface="Times New Roman" pitchFamily="18" charset="0"/>
              </a:rPr>
              <a:t>    </a:t>
            </a:r>
            <a:r>
              <a:rPr lang="zh-CN" sz="2700" b="1">
                <a:solidFill>
                  <a:srgbClr val="0000CC"/>
                </a:solidFill>
                <a:latin typeface="Times New Roman" pitchFamily="18" charset="0"/>
              </a:rPr>
              <a:t>擅长于</a:t>
            </a:r>
            <a:r>
              <a:rPr lang="zh-CN" altLang="zh-CN" sz="2700" b="1">
                <a:solidFill>
                  <a:srgbClr val="0000CC"/>
                </a:solidFill>
                <a:latin typeface="Times New Roman" pitchFamily="18" charset="0"/>
              </a:rPr>
              <a:t>(</a:t>
            </a:r>
            <a:r>
              <a:rPr lang="zh-CN" sz="2700" b="1">
                <a:solidFill>
                  <a:srgbClr val="0000CC"/>
                </a:solidFill>
                <a:latin typeface="Times New Roman" pitchFamily="18" charset="0"/>
              </a:rPr>
              <a:t>做</a:t>
            </a:r>
            <a:r>
              <a:rPr lang="zh-CN" altLang="zh-CN" sz="2700" b="1">
                <a:solidFill>
                  <a:srgbClr val="0000CC"/>
                </a:solidFill>
                <a:latin typeface="Times New Roman" pitchFamily="18" charset="0"/>
              </a:rPr>
              <a:t>) </a:t>
            </a:r>
            <a:r>
              <a:rPr lang="zh-CN" sz="2700" b="1">
                <a:solidFill>
                  <a:srgbClr val="0000CC"/>
                </a:solidFill>
                <a:latin typeface="Times New Roman" pitchFamily="18" charset="0"/>
              </a:rPr>
              <a:t>某事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zh-CN" sz="2700" b="1">
                <a:latin typeface="Times New Roman" pitchFamily="18" charset="0"/>
              </a:rPr>
              <a:t>e.g. They are good at playing badminton. 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zh-CN" sz="2700" b="1">
                <a:latin typeface="Times New Roman" pitchFamily="18" charset="0"/>
              </a:rPr>
              <a:t>I am not good at painting. 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zh-CN" sz="2700" b="1">
                <a:latin typeface="Times New Roman" pitchFamily="18" charset="0"/>
              </a:rPr>
              <a:t>Who is good at computer in your class? </a:t>
            </a:r>
          </a:p>
          <a:p>
            <a:pPr>
              <a:spcBef>
                <a:spcPct val="40000"/>
              </a:spcBef>
            </a:pPr>
            <a:endParaRPr lang="zh-CN" altLang="zh-CN" sz="2700" b="1">
              <a:latin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 descr="201d130321"/>
          <p:cNvSpPr>
            <a:spLocks noGrp="1" noChangeArrowheads="1"/>
          </p:cNvSpPr>
          <p:nvPr>
            <p:ph type="body" idx="1"/>
          </p:nvPr>
        </p:nvSpPr>
        <p:spPr>
          <a:xfrm>
            <a:off x="261938" y="1282700"/>
            <a:ext cx="6337300" cy="3983038"/>
          </a:xfrm>
          <a:blipFill dpi="0" rotWithShape="0">
            <a:blip r:embed="rId3"/>
            <a:srcRect/>
            <a:stretch>
              <a:fillRect/>
            </a:stretch>
          </a:blipFill>
        </p:spPr>
        <p:txBody>
          <a:bodyPr/>
          <a:lstStyle/>
          <a:p>
            <a:pPr marL="476250" indent="-47625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/>
              <a:t>形容词和副词的比较级和最高级。  </a:t>
            </a:r>
          </a:p>
          <a:p>
            <a:pPr marL="476250" indent="-47625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/>
              <a:t>大多数形容词和副词有三个等级：</a:t>
            </a:r>
          </a:p>
          <a:p>
            <a:pPr marL="476250" indent="-47625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/>
              <a:t>原级、比较级、最高级。</a:t>
            </a:r>
          </a:p>
          <a:p>
            <a:pPr marL="476250" indent="-47625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3200" b="1">
                <a:solidFill>
                  <a:srgbClr val="0000CC"/>
                </a:solidFill>
                <a:ea typeface="黑体" pitchFamily="49" charset="-122"/>
              </a:rPr>
              <a:t>一、构成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1270000" y="511175"/>
            <a:ext cx="39608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0000CC"/>
                </a:solidFill>
              </a:rPr>
              <a:t>Grammar Focus</a:t>
            </a:r>
          </a:p>
        </p:txBody>
      </p:sp>
    </p:spTree>
  </p:cSld>
  <p:clrMapOvr>
    <a:masterClrMapping/>
  </p:clrMapOvr>
  <p:transition>
    <p:split orient="vert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 descr="201170321"/>
          <p:cNvSpPr>
            <a:spLocks noGrp="1" noChangeArrowheads="1"/>
          </p:cNvSpPr>
          <p:nvPr>
            <p:ph type="body" idx="1"/>
          </p:nvPr>
        </p:nvSpPr>
        <p:spPr>
          <a:xfrm>
            <a:off x="334963" y="295275"/>
            <a:ext cx="6173787" cy="4897438"/>
          </a:xfrm>
          <a:blipFill dpi="0" rotWithShape="0">
            <a:blip r:embed="rId3"/>
            <a:srcRect/>
            <a:stretch>
              <a:fillRect/>
            </a:stretch>
          </a:blipFill>
        </p:spPr>
        <p:txBody>
          <a:bodyPr wrap="none"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1. </a:t>
            </a:r>
            <a:r>
              <a:rPr lang="zh-CN" sz="29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构成的不规则变化</a:t>
            </a:r>
            <a:r>
              <a:rPr lang="zh-CN" altLang="zh-CN" sz="2900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: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eg. good / well – better – best            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       bad / badly – worse – worst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       many / much – more – most      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       little – less – least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       far – farther / further – farthest/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       furthest</a:t>
            </a:r>
          </a:p>
        </p:txBody>
      </p:sp>
    </p:spTree>
  </p:cSld>
  <p:clrMapOvr>
    <a:masterClrMapping/>
  </p:clrMapOvr>
  <p:transition>
    <p:split orient="vert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 descr="201170321"/>
          <p:cNvSpPr>
            <a:spLocks noGrp="1" noChangeArrowheads="1"/>
          </p:cNvSpPr>
          <p:nvPr>
            <p:ph type="body" idx="1"/>
          </p:nvPr>
        </p:nvSpPr>
        <p:spPr>
          <a:xfrm>
            <a:off x="333375" y="295275"/>
            <a:ext cx="6173788" cy="4895850"/>
          </a:xfrm>
          <a:blipFill dpi="0" rotWithShape="0">
            <a:blip r:embed="rId3"/>
            <a:srcRect/>
            <a:stretch>
              <a:fillRect/>
            </a:stretch>
          </a:blipFill>
        </p:spPr>
        <p:txBody>
          <a:bodyPr wrap="none"/>
          <a:lstStyle/>
          <a:p>
            <a:pPr marL="476250" indent="-476250">
              <a:spcBef>
                <a:spcPct val="40000"/>
              </a:spcBef>
              <a:buFontTx/>
              <a:buNone/>
            </a:pP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2. </a:t>
            </a:r>
            <a:r>
              <a:rPr lang="zh-CN" sz="2800" b="1">
                <a:solidFill>
                  <a:srgbClr val="0000CC"/>
                </a:solidFill>
                <a:latin typeface="Times New Roman" pitchFamily="18" charset="0"/>
              </a:rPr>
              <a:t>构成的规则变化</a:t>
            </a:r>
            <a:r>
              <a:rPr lang="zh-CN" altLang="zh-CN" sz="2800" b="1">
                <a:solidFill>
                  <a:srgbClr val="0000CC"/>
                </a:solidFill>
                <a:latin typeface="Times New Roman" pitchFamily="18" charset="0"/>
              </a:rPr>
              <a:t>:</a:t>
            </a:r>
          </a:p>
          <a:p>
            <a:pPr marL="476250" indent="-476250">
              <a:spcBef>
                <a:spcPct val="40000"/>
              </a:spcBef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1) </a:t>
            </a:r>
            <a:r>
              <a:rPr lang="zh-CN" sz="2800" b="1">
                <a:latin typeface="Times New Roman" pitchFamily="18" charset="0"/>
              </a:rPr>
              <a:t>单音节词和少数双音节词</a:t>
            </a:r>
          </a:p>
          <a:p>
            <a:pPr marL="476250" indent="-476250">
              <a:spcBef>
                <a:spcPct val="40000"/>
              </a:spcBef>
              <a:buFontTx/>
              <a:buNone/>
            </a:pPr>
            <a:r>
              <a:rPr lang="zh-CN" sz="2800" b="1">
                <a:latin typeface="Times New Roman" pitchFamily="18" charset="0"/>
              </a:rPr>
              <a:t>    一般在词尾后加</a:t>
            </a:r>
            <a:r>
              <a:rPr lang="zh-CN" altLang="zh-CN" sz="2800" b="1">
                <a:latin typeface="Times New Roman" pitchFamily="18" charset="0"/>
              </a:rPr>
              <a:t>-er </a:t>
            </a:r>
            <a:r>
              <a:rPr lang="zh-CN" sz="2800" b="1">
                <a:latin typeface="Times New Roman" pitchFamily="18" charset="0"/>
              </a:rPr>
              <a:t>或</a:t>
            </a:r>
            <a:r>
              <a:rPr lang="zh-CN" altLang="zh-CN" sz="2800" b="1">
                <a:latin typeface="Times New Roman" pitchFamily="18" charset="0"/>
              </a:rPr>
              <a:t>-est.  </a:t>
            </a:r>
            <a:r>
              <a:rPr lang="zh-CN" sz="2800" b="1">
                <a:latin typeface="Times New Roman" pitchFamily="18" charset="0"/>
              </a:rPr>
              <a:t>如：</a:t>
            </a:r>
          </a:p>
          <a:p>
            <a:pPr marL="771525" lvl="1" indent="-419100">
              <a:spcBef>
                <a:spcPct val="40000"/>
              </a:spcBef>
              <a:buFontTx/>
              <a:buNone/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cold – colder – coldest</a:t>
            </a:r>
          </a:p>
          <a:p>
            <a:pPr marL="476250" indent="-476250">
              <a:spcBef>
                <a:spcPct val="40000"/>
              </a:spcBef>
              <a:buFontTx/>
              <a:buNone/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    nice — nicer – nicest</a:t>
            </a:r>
          </a:p>
          <a:p>
            <a:pPr marL="476250" indent="-476250">
              <a:spcBef>
                <a:spcPct val="40000"/>
              </a:spcBef>
            </a:pPr>
            <a:endParaRPr lang="zh-CN" altLang="zh-CN" sz="2800" b="1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 descr="201170321"/>
          <p:cNvSpPr>
            <a:spLocks noGrp="1" noChangeArrowheads="1"/>
          </p:cNvSpPr>
          <p:nvPr>
            <p:ph type="body" idx="1"/>
          </p:nvPr>
        </p:nvSpPr>
        <p:spPr>
          <a:xfrm>
            <a:off x="333375" y="511175"/>
            <a:ext cx="6264275" cy="4679950"/>
          </a:xfrm>
          <a:blipFill dpi="0" rotWithShape="0">
            <a:blip r:embed="rId3"/>
            <a:srcRect/>
            <a:stretch>
              <a:fillRect/>
            </a:stretch>
          </a:blipFill>
        </p:spPr>
        <p:txBody>
          <a:bodyPr wrap="none"/>
          <a:lstStyle/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2) 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重读闭音节词末尾只有一个辅音字母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时</a:t>
            </a: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, 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先双写这个辅音字母</a:t>
            </a: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, 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再加</a:t>
            </a: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-er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或</a:t>
            </a: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-est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。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sz="2600" b="1">
                <a:latin typeface="Times New Roman" pitchFamily="18" charset="0"/>
              </a:rPr>
              <a:t>如</a:t>
            </a:r>
            <a:r>
              <a:rPr lang="zh-CN" altLang="zh-CN" sz="2600" b="1">
                <a:latin typeface="Times New Roman" pitchFamily="18" charset="0"/>
              </a:rPr>
              <a:t>:  </a:t>
            </a: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</a:rPr>
              <a:t>big – bigger – biggest    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</a:rPr>
              <a:t>       thin – thinner – thinnest 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3) 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以“辅音字母</a:t>
            </a: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+ y”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结尾的双音节词，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    先改</a:t>
            </a: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y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为</a:t>
            </a: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i, 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再加</a:t>
            </a: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-er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或</a:t>
            </a: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-est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。如：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sz="2600" b="1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</a:rPr>
              <a:t>easy – easier – easiest       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</a:rPr>
              <a:t>    happy – happier – happiest</a:t>
            </a:r>
          </a:p>
        </p:txBody>
      </p:sp>
    </p:spTree>
  </p:cSld>
  <p:clrMapOvr>
    <a:masterClrMapping/>
  </p:clrMapOvr>
  <p:transition>
    <p:split orient="vert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 descr="201170321"/>
          <p:cNvSpPr>
            <a:spLocks noGrp="1" noChangeArrowheads="1"/>
          </p:cNvSpPr>
          <p:nvPr>
            <p:ph type="body" idx="1"/>
          </p:nvPr>
        </p:nvSpPr>
        <p:spPr>
          <a:xfrm>
            <a:off x="344488" y="295275"/>
            <a:ext cx="6173787" cy="4897438"/>
          </a:xfrm>
          <a:blipFill dpi="0" rotWithShape="0">
            <a:blip r:embed="rId3"/>
            <a:srcRect/>
            <a:stretch>
              <a:fillRect/>
            </a:stretch>
          </a:blipFill>
        </p:spPr>
        <p:txBody>
          <a:bodyPr wrap="none"/>
          <a:lstStyle/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3300" b="1">
                <a:solidFill>
                  <a:srgbClr val="0000CC"/>
                </a:solidFill>
                <a:latin typeface="Times New Roman" pitchFamily="18" charset="0"/>
              </a:rPr>
              <a:t>4) </a:t>
            </a:r>
            <a:r>
              <a:rPr lang="zh-CN" sz="3300" b="1">
                <a:solidFill>
                  <a:srgbClr val="0000CC"/>
                </a:solidFill>
                <a:latin typeface="Times New Roman" pitchFamily="18" charset="0"/>
              </a:rPr>
              <a:t>多音节词和部分双音节词在词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sz="3300" b="1">
                <a:solidFill>
                  <a:srgbClr val="0000CC"/>
                </a:solidFill>
                <a:latin typeface="Times New Roman" pitchFamily="18" charset="0"/>
              </a:rPr>
              <a:t>前加</a:t>
            </a:r>
            <a:r>
              <a:rPr lang="zh-CN" altLang="zh-CN" sz="3300" b="1">
                <a:solidFill>
                  <a:srgbClr val="0000CC"/>
                </a:solidFill>
                <a:latin typeface="Times New Roman" pitchFamily="18" charset="0"/>
              </a:rPr>
              <a:t>more</a:t>
            </a:r>
            <a:r>
              <a:rPr lang="zh-CN" sz="3300" b="1">
                <a:solidFill>
                  <a:srgbClr val="0000CC"/>
                </a:solidFill>
                <a:latin typeface="Times New Roman" pitchFamily="18" charset="0"/>
              </a:rPr>
              <a:t>或</a:t>
            </a:r>
            <a:r>
              <a:rPr lang="zh-CN" altLang="zh-CN" sz="3300" b="1">
                <a:solidFill>
                  <a:srgbClr val="0000CC"/>
                </a:solidFill>
                <a:latin typeface="Times New Roman" pitchFamily="18" charset="0"/>
              </a:rPr>
              <a:t>most</a:t>
            </a:r>
            <a:r>
              <a:rPr lang="zh-CN" sz="3300" b="1">
                <a:solidFill>
                  <a:srgbClr val="0000CC"/>
                </a:solidFill>
                <a:latin typeface="Times New Roman" pitchFamily="18" charset="0"/>
              </a:rPr>
              <a:t>。如：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sz="2900" b="1">
                <a:solidFill>
                  <a:srgbClr val="9933FF"/>
                </a:solidFill>
                <a:latin typeface="Times New Roman" pitchFamily="18" charset="0"/>
              </a:rPr>
              <a:t>   </a:t>
            </a:r>
            <a:r>
              <a:rPr lang="zh-CN" sz="3200" b="1">
                <a:solidFill>
                  <a:srgbClr val="9933FF"/>
                </a:solidFill>
                <a:latin typeface="Times New Roman" pitchFamily="18" charset="0"/>
              </a:rPr>
              <a:t> </a:t>
            </a:r>
            <a:r>
              <a:rPr lang="zh-CN" altLang="zh-CN" sz="3200" b="1">
                <a:solidFill>
                  <a:srgbClr val="FF0000"/>
                </a:solidFill>
                <a:latin typeface="Times New Roman" pitchFamily="18" charset="0"/>
              </a:rPr>
              <a:t>delicious – more delicious 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3200" b="1">
                <a:solidFill>
                  <a:srgbClr val="FF0000"/>
                </a:solidFill>
                <a:latin typeface="Times New Roman" pitchFamily="18" charset="0"/>
              </a:rPr>
              <a:t>                     – most delicious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3200" b="1">
                <a:solidFill>
                  <a:srgbClr val="FF0000"/>
                </a:solidFill>
                <a:latin typeface="Times New Roman" pitchFamily="18" charset="0"/>
              </a:rPr>
              <a:t>    interesting – more interesting </a:t>
            </a: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zh-CN" sz="3200" b="1">
                <a:solidFill>
                  <a:srgbClr val="FF0000"/>
                </a:solidFill>
                <a:latin typeface="Times New Roman" pitchFamily="18" charset="0"/>
              </a:rPr>
              <a:t>                       – most interesting</a:t>
            </a:r>
          </a:p>
        </p:txBody>
      </p:sp>
    </p:spTree>
  </p:cSld>
  <p:clrMapOvr>
    <a:masterClrMapping/>
  </p:clrMapOvr>
  <p:transition>
    <p:split orient="vert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655638"/>
            <a:ext cx="6173788" cy="2663825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3200" b="1">
                <a:solidFill>
                  <a:srgbClr val="0000CC"/>
                </a:solidFill>
                <a:ea typeface="黑体" pitchFamily="49" charset="-122"/>
              </a:rPr>
              <a:t>二、用法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0000CC"/>
                </a:solidFill>
              </a:rPr>
              <a:t>1.</a:t>
            </a:r>
            <a:r>
              <a:rPr lang="zh-CN" sz="2900" b="1">
                <a:solidFill>
                  <a:srgbClr val="0000CC"/>
                </a:solidFill>
              </a:rPr>
              <a:t>比较级表示两者 </a:t>
            </a:r>
            <a:r>
              <a:rPr lang="zh-CN" altLang="zh-CN" sz="2900" b="1">
                <a:solidFill>
                  <a:srgbClr val="0000CC"/>
                </a:solidFill>
              </a:rPr>
              <a:t>(</a:t>
            </a:r>
            <a:r>
              <a:rPr lang="zh-CN" sz="2900" b="1">
                <a:solidFill>
                  <a:srgbClr val="0000CC"/>
                </a:solidFill>
              </a:rPr>
              <a:t>人或事物</a:t>
            </a:r>
            <a:r>
              <a:rPr lang="zh-CN" altLang="zh-CN" sz="2900" b="1">
                <a:solidFill>
                  <a:srgbClr val="0000CC"/>
                </a:solidFill>
              </a:rPr>
              <a:t>) </a:t>
            </a:r>
            <a:r>
              <a:rPr lang="zh-CN" sz="2900" b="1">
                <a:solidFill>
                  <a:srgbClr val="0000CC"/>
                </a:solidFill>
              </a:rPr>
              <a:t>的比较。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eg. I am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taller </a:t>
            </a:r>
            <a:r>
              <a:rPr lang="zh-CN" altLang="zh-CN" sz="2900" b="1">
                <a:latin typeface="Times New Roman" pitchFamily="18" charset="0"/>
              </a:rPr>
              <a:t>than Tom.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My dress is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more</a:t>
            </a:r>
            <a:r>
              <a:rPr lang="zh-CN" altLang="zh-CN" sz="2900" b="1">
                <a:latin typeface="Times New Roman" pitchFamily="18" charset="0"/>
              </a:rPr>
              <a:t>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beautiful</a:t>
            </a:r>
            <a:r>
              <a:rPr lang="zh-CN" altLang="zh-CN" sz="2900" b="1">
                <a:latin typeface="Times New Roman" pitchFamily="18" charset="0"/>
              </a:rPr>
              <a:t> than hers.</a:t>
            </a:r>
          </a:p>
        </p:txBody>
      </p:sp>
    </p:spTree>
  </p:cSld>
  <p:clrMapOvr>
    <a:masterClrMapping/>
  </p:clrMapOvr>
  <p:transition>
    <p:split orient="vert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655638"/>
            <a:ext cx="6175375" cy="3598862"/>
          </a:xfrm>
          <a:noFill/>
        </p:spPr>
        <p:txBody>
          <a:bodyPr wrap="none"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黑体" pitchFamily="49" charset="-122"/>
                <a:ea typeface="黑体" pitchFamily="49" charset="-122"/>
              </a:rPr>
              <a:t>2. </a:t>
            </a:r>
            <a:r>
              <a:rPr lang="zh-CN" sz="29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最高级</a:t>
            </a:r>
            <a:r>
              <a:rPr lang="zh-CN" sz="2900" b="1"/>
              <a:t>表示三者或三者以上 </a:t>
            </a:r>
            <a:r>
              <a:rPr lang="zh-CN" altLang="zh-CN" sz="2900" b="1"/>
              <a:t>(</a:t>
            </a:r>
            <a:r>
              <a:rPr lang="zh-CN" sz="2900" b="1"/>
              <a:t>人或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/>
              <a:t>事物 </a:t>
            </a:r>
            <a:r>
              <a:rPr lang="zh-CN" altLang="zh-CN" sz="2900" b="1"/>
              <a:t>) </a:t>
            </a:r>
            <a:r>
              <a:rPr lang="zh-CN" sz="2900" b="1"/>
              <a:t>的比较</a:t>
            </a:r>
            <a:r>
              <a:rPr lang="zh-CN" altLang="zh-CN" sz="2900" b="1"/>
              <a:t>, </a:t>
            </a:r>
            <a:r>
              <a:rPr lang="zh-CN" sz="2900" b="1"/>
              <a:t>其中有一个在某一方面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/>
              <a:t>超过其他几个时</a:t>
            </a:r>
            <a:r>
              <a:rPr lang="zh-CN" altLang="zh-CN" sz="2900" b="1"/>
              <a:t>, </a:t>
            </a:r>
            <a:r>
              <a:rPr lang="zh-CN" sz="2900" b="1"/>
              <a:t>用最高级。最高级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/>
              <a:t>的前面一般要加定冠词 </a:t>
            </a:r>
            <a:r>
              <a:rPr lang="zh-CN" altLang="zh-CN" sz="2900" b="1">
                <a:latin typeface="Times New Roman" pitchFamily="18" charset="0"/>
              </a:rPr>
              <a:t>the, </a:t>
            </a:r>
            <a:r>
              <a:rPr lang="zh-CN" sz="2900" b="1">
                <a:latin typeface="Times New Roman" pitchFamily="18" charset="0"/>
              </a:rPr>
              <a:t>后面可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>
                <a:latin typeface="Times New Roman" pitchFamily="18" charset="0"/>
              </a:rPr>
              <a:t>带 </a:t>
            </a:r>
            <a:r>
              <a:rPr lang="zh-CN" altLang="zh-CN" sz="2900" b="1">
                <a:latin typeface="Times New Roman" pitchFamily="18" charset="0"/>
              </a:rPr>
              <a:t>of ( in )</a:t>
            </a:r>
            <a:r>
              <a:rPr lang="zh-CN" sz="2900" b="1">
                <a:latin typeface="Times New Roman" pitchFamily="18" charset="0"/>
              </a:rPr>
              <a:t>短语来说明比较的</a:t>
            </a:r>
            <a:r>
              <a:rPr lang="zh-CN" sz="2900" b="1"/>
              <a:t>范围。</a:t>
            </a:r>
          </a:p>
        </p:txBody>
      </p:sp>
    </p:spTree>
  </p:cSld>
  <p:clrMapOvr>
    <a:masterClrMapping/>
  </p:clrMapOvr>
  <p:transition>
    <p:split orient="vert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727075"/>
            <a:ext cx="6173788" cy="2520950"/>
          </a:xfrm>
          <a:noFill/>
        </p:spPr>
        <p:txBody>
          <a:bodyPr wrap="none"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如：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She is the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youngest </a:t>
            </a:r>
            <a:r>
              <a:rPr lang="zh-CN" altLang="zh-CN" sz="2900" b="1">
                <a:latin typeface="Times New Roman" pitchFamily="18" charset="0"/>
              </a:rPr>
              <a:t>in the class.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Jason is the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 tallest</a:t>
            </a:r>
            <a:r>
              <a:rPr lang="zh-CN" altLang="zh-CN" sz="2900" b="1">
                <a:latin typeface="Times New Roman" pitchFamily="18" charset="0"/>
              </a:rPr>
              <a:t> of the three.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Whose handwriting is the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best</a:t>
            </a:r>
            <a:r>
              <a:rPr lang="zh-CN" altLang="zh-CN" sz="2900" b="1">
                <a:latin typeface="Times New Roman" pitchFamily="18" charset="0"/>
              </a:rPr>
              <a:t> of all?</a:t>
            </a:r>
          </a:p>
        </p:txBody>
      </p:sp>
    </p:spTree>
  </p:cSld>
  <p:clrMapOvr>
    <a:masterClrMapping/>
  </p:clrMapOvr>
  <p:transition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917700" y="3030538"/>
            <a:ext cx="27908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573088" indent="-2206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881063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235075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587500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0447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5019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9591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4163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>
                <a:latin typeface="Times New Roman" pitchFamily="18" charset="0"/>
                <a:ea typeface="华文行楷" pitchFamily="2" charset="-122"/>
              </a:rPr>
              <a:t>Lin Xinru is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 thin</a:t>
            </a:r>
            <a:r>
              <a:rPr lang="zh-CN" altLang="zh-CN" sz="2800" b="1">
                <a:latin typeface="Times New Roman" pitchFamily="18" charset="0"/>
                <a:ea typeface="华文行楷" pitchFamily="2" charset="-122"/>
              </a:rPr>
              <a:t>.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701800" y="3606800"/>
            <a:ext cx="396398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573088" indent="-2206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881063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235075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587500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0447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5019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9591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4163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>
                <a:latin typeface="Times New Roman" pitchFamily="18" charset="0"/>
                <a:ea typeface="华文行楷" pitchFamily="2" charset="-122"/>
              </a:rPr>
              <a:t>Liu Yifei is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thinner.</a:t>
            </a:r>
            <a:r>
              <a:rPr lang="zh-CN" altLang="zh-CN" sz="2200" b="1" i="1">
                <a:latin typeface="Times New Roman" pitchFamily="18" charset="0"/>
                <a:ea typeface="华文行楷" pitchFamily="2" charset="-122"/>
              </a:rPr>
              <a:t>            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054100" y="4256088"/>
            <a:ext cx="55070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573088" indent="-2206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881063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235075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587500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0447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5019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9591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4163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>
                <a:latin typeface="Times New Roman" pitchFamily="18" charset="0"/>
                <a:ea typeface="华文行楷" pitchFamily="2" charset="-122"/>
              </a:rPr>
              <a:t>Liu Yifei is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thinner </a:t>
            </a:r>
            <a:r>
              <a:rPr lang="zh-CN" altLang="zh-CN" sz="2800" b="1" i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than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 </a:t>
            </a:r>
            <a:r>
              <a:rPr lang="zh-CN" altLang="zh-CN" sz="2800" b="1">
                <a:latin typeface="Times New Roman" pitchFamily="18" charset="0"/>
                <a:ea typeface="华文行楷" pitchFamily="2" charset="-122"/>
              </a:rPr>
              <a:t>Lin Xinru.</a:t>
            </a:r>
          </a:p>
        </p:txBody>
      </p:sp>
      <p:pic>
        <p:nvPicPr>
          <p:cNvPr id="7173" name="Picture 5" descr="1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3" y="511175"/>
            <a:ext cx="1857375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 descr="180583479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550" y="439738"/>
            <a:ext cx="1830388" cy="286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Oval 7"/>
          <p:cNvSpPr>
            <a:spLocks noChangeArrowheads="1"/>
          </p:cNvSpPr>
          <p:nvPr/>
        </p:nvSpPr>
        <p:spPr bwMode="auto">
          <a:xfrm>
            <a:off x="5483225" y="2743200"/>
            <a:ext cx="971550" cy="690563"/>
          </a:xfrm>
          <a:prstGeom prst="ellipse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lIns="70546" tIns="35273" rIns="70546" bIns="35273" anchor="ctr"/>
          <a:lstStyle/>
          <a:p>
            <a:pPr algn="ctr" defTabSz="704850"/>
            <a:r>
              <a:rPr lang="zh-CN" altLang="zh-CN" sz="2200" b="1">
                <a:latin typeface="Times New Roman" pitchFamily="18" charset="0"/>
              </a:rPr>
              <a:t>45kg</a:t>
            </a:r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404813" y="2527300"/>
            <a:ext cx="809625" cy="346075"/>
          </a:xfrm>
          <a:prstGeom prst="ellipse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lIns="70546" tIns="35273" rIns="70546" bIns="35273" anchor="ctr"/>
          <a:lstStyle/>
          <a:p>
            <a:pPr algn="ctr" defTabSz="704850"/>
            <a:r>
              <a:rPr lang="zh-CN" altLang="zh-CN" sz="2200" b="1">
                <a:latin typeface="Times New Roman" pitchFamily="18" charset="0"/>
              </a:rPr>
              <a:t>48kg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  <p:bldP spid="7172" grpId="0" autoUpdateAnimBg="0"/>
      <p:bldP spid="7175" grpId="0" animBg="1" autoUpdateAnimBg="0"/>
      <p:bldP spid="7176" grpId="0" animBg="1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88913" y="582613"/>
            <a:ext cx="6553200" cy="4318000"/>
          </a:xfrm>
          <a:noFill/>
        </p:spPr>
        <p:txBody>
          <a:bodyPr wrap="none"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3.</a:t>
            </a:r>
            <a:r>
              <a:rPr lang="zh-CN" sz="2900" b="1">
                <a:latin typeface="Times New Roman" pitchFamily="18" charset="0"/>
              </a:rPr>
              <a:t>在形容词比较级前还可用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much, even,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still, a little</a:t>
            </a:r>
            <a:r>
              <a:rPr lang="zh-CN" sz="2900" b="1">
                <a:latin typeface="Times New Roman" pitchFamily="18" charset="0"/>
              </a:rPr>
              <a:t>来修饰</a:t>
            </a:r>
            <a:r>
              <a:rPr lang="zh-CN" altLang="zh-CN" sz="2900" b="1">
                <a:latin typeface="Times New Roman" pitchFamily="18" charset="0"/>
              </a:rPr>
              <a:t>, </a:t>
            </a:r>
            <a:r>
              <a:rPr lang="zh-CN" sz="2900" b="1">
                <a:latin typeface="Times New Roman" pitchFamily="18" charset="0"/>
              </a:rPr>
              <a:t>表示“</a:t>
            </a:r>
            <a:r>
              <a:rPr lang="zh-CN" altLang="zh-CN" sz="2900" b="1">
                <a:latin typeface="宋体"/>
              </a:rPr>
              <a:t>……</a:t>
            </a:r>
            <a:r>
              <a:rPr lang="zh-CN" sz="2900" b="1">
                <a:latin typeface="Times New Roman" pitchFamily="18" charset="0"/>
              </a:rPr>
              <a:t>的多”</a:t>
            </a:r>
            <a:r>
              <a:rPr lang="zh-CN" altLang="zh-CN" sz="2900" b="1">
                <a:latin typeface="Times New Roman" pitchFamily="18" charset="0"/>
              </a:rPr>
              <a:t>,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“</a:t>
            </a:r>
            <a:r>
              <a:rPr lang="zh-CN" sz="2900" b="1">
                <a:latin typeface="Times New Roman" pitchFamily="18" charset="0"/>
              </a:rPr>
              <a:t>甚至</a:t>
            </a:r>
            <a:r>
              <a:rPr lang="zh-CN" altLang="zh-CN" sz="2900" b="1">
                <a:latin typeface="宋体"/>
              </a:rPr>
              <a:t>……</a:t>
            </a:r>
            <a:r>
              <a:rPr lang="zh-CN" altLang="zh-CN" sz="2900" b="1">
                <a:latin typeface="Times New Roman" pitchFamily="18" charset="0"/>
              </a:rPr>
              <a:t>”, “</a:t>
            </a:r>
            <a:r>
              <a:rPr lang="zh-CN" sz="2900" b="1">
                <a:latin typeface="Times New Roman" pitchFamily="18" charset="0"/>
              </a:rPr>
              <a:t>更</a:t>
            </a:r>
            <a:r>
              <a:rPr lang="zh-CN" altLang="zh-CN" sz="2900" b="1">
                <a:latin typeface="宋体"/>
              </a:rPr>
              <a:t>……</a:t>
            </a:r>
            <a:r>
              <a:rPr lang="zh-CN" altLang="zh-CN" sz="2900" b="1">
                <a:latin typeface="Times New Roman" pitchFamily="18" charset="0"/>
              </a:rPr>
              <a:t>”, “</a:t>
            </a:r>
            <a:r>
              <a:rPr lang="zh-CN" altLang="zh-CN" sz="2900" b="1">
                <a:latin typeface="宋体"/>
              </a:rPr>
              <a:t>……</a:t>
            </a:r>
            <a:r>
              <a:rPr lang="zh-CN" sz="2900" b="1">
                <a:latin typeface="Times New Roman" pitchFamily="18" charset="0"/>
              </a:rPr>
              <a:t>一些”。如：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This city is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much </a:t>
            </a:r>
            <a:r>
              <a:rPr lang="zh-CN" altLang="zh-CN" sz="2900" b="1">
                <a:latin typeface="Times New Roman" pitchFamily="18" charset="0"/>
              </a:rPr>
              <a:t>more beautiful than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before.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She’s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a little</a:t>
            </a:r>
            <a:r>
              <a:rPr lang="zh-CN" altLang="zh-CN" sz="2900" b="1">
                <a:latin typeface="Times New Roman" pitchFamily="18" charset="0"/>
              </a:rPr>
              <a:t> more outgoing than me.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It’s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a little</a:t>
            </a:r>
            <a:r>
              <a:rPr lang="zh-CN" altLang="zh-CN" sz="2900" b="1">
                <a:latin typeface="Times New Roman" pitchFamily="18" charset="0"/>
              </a:rPr>
              <a:t> colder today.</a:t>
            </a:r>
            <a:r>
              <a:rPr lang="zh-CN" altLang="zh-CN" sz="29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split orient="vert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366713"/>
            <a:ext cx="6173788" cy="4533900"/>
          </a:xfrm>
          <a:noFill/>
        </p:spPr>
        <p:txBody>
          <a:bodyPr wrap="none"/>
          <a:lstStyle/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4.“</a:t>
            </a:r>
            <a:r>
              <a:rPr lang="zh-CN" sz="2900" b="1">
                <a:solidFill>
                  <a:srgbClr val="FF0000"/>
                </a:solidFill>
                <a:latin typeface="Times New Roman" pitchFamily="18" charset="0"/>
              </a:rPr>
              <a:t>比较级＋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and</a:t>
            </a:r>
            <a:r>
              <a:rPr lang="zh-CN" sz="2900" b="1">
                <a:solidFill>
                  <a:srgbClr val="FF0000"/>
                </a:solidFill>
                <a:latin typeface="Times New Roman" pitchFamily="18" charset="0"/>
              </a:rPr>
              <a:t>＋比较级”</a:t>
            </a: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意为“越来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越</a:t>
            </a:r>
            <a:r>
              <a:rPr lang="zh-CN" altLang="zh-CN" sz="2900" b="1">
                <a:solidFill>
                  <a:srgbClr val="0000CC"/>
                </a:solidFill>
                <a:latin typeface="宋体"/>
              </a:rPr>
              <a:t>……</a:t>
            </a:r>
            <a:r>
              <a:rPr lang="zh-CN" altLang="zh-CN" sz="2900" b="1">
                <a:solidFill>
                  <a:srgbClr val="0000CC"/>
                </a:solidFill>
                <a:latin typeface="Times New Roman" pitchFamily="18" charset="0"/>
              </a:rPr>
              <a:t>” </a:t>
            </a: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。多音节比较级用“</a:t>
            </a:r>
            <a:r>
              <a:rPr lang="zh-CN" altLang="zh-CN" sz="2900" b="1">
                <a:solidFill>
                  <a:srgbClr val="0000CC"/>
                </a:solidFill>
                <a:latin typeface="Times New Roman" pitchFamily="18" charset="0"/>
              </a:rPr>
              <a:t>more and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solidFill>
                  <a:srgbClr val="0000CC"/>
                </a:solidFill>
                <a:latin typeface="Times New Roman" pitchFamily="18" charset="0"/>
              </a:rPr>
              <a:t>more</a:t>
            </a:r>
            <a:r>
              <a:rPr lang="zh-CN" sz="2900" b="1">
                <a:solidFill>
                  <a:srgbClr val="0000CC"/>
                </a:solidFill>
                <a:latin typeface="Times New Roman" pitchFamily="18" charset="0"/>
              </a:rPr>
              <a:t>＋形容词原级”形式。如：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It’s getting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worse and worse</a:t>
            </a:r>
            <a:r>
              <a:rPr lang="zh-CN" altLang="zh-CN" sz="2900" b="1">
                <a:latin typeface="Times New Roman" pitchFamily="18" charset="0"/>
              </a:rPr>
              <a:t>.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The group became </a:t>
            </a:r>
            <a:r>
              <a:rPr lang="zh-CN" altLang="zh-CN" sz="2900" b="1">
                <a:solidFill>
                  <a:srgbClr val="FF0000"/>
                </a:solidFill>
                <a:latin typeface="Times New Roman" pitchFamily="18" charset="0"/>
              </a:rPr>
              <a:t>more and more</a:t>
            </a:r>
            <a:r>
              <a:rPr lang="zh-CN" altLang="zh-CN" sz="2900" b="1">
                <a:latin typeface="Times New Roman" pitchFamily="18" charset="0"/>
              </a:rPr>
              <a:t>   </a:t>
            </a:r>
          </a:p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zh-CN" sz="2900" b="1">
                <a:latin typeface="Times New Roman" pitchFamily="18" charset="0"/>
              </a:rPr>
              <a:t>popular. </a:t>
            </a:r>
          </a:p>
          <a:p>
            <a:pPr>
              <a:buFontTx/>
              <a:buNone/>
            </a:pPr>
            <a:endParaRPr lang="zh-CN" altLang="zh-CN" sz="2900" b="1">
              <a:latin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61938" y="511175"/>
            <a:ext cx="6173787" cy="4389438"/>
          </a:xfrm>
          <a:noFill/>
        </p:spPr>
        <p:txBody>
          <a:bodyPr wrap="none"/>
          <a:lstStyle/>
          <a:p>
            <a:pPr>
              <a:spcBef>
                <a:spcPct val="40000"/>
              </a:spcBef>
              <a:buFontTx/>
              <a:buNone/>
            </a:pPr>
            <a:r>
              <a:rPr lang="zh-CN" altLang="zh-CN" sz="2600">
                <a:solidFill>
                  <a:srgbClr val="FF0000"/>
                </a:solidFill>
                <a:latin typeface="RockoUltraFLF" charset="0"/>
              </a:rPr>
              <a:t>5. “Which / Who is + </a:t>
            </a:r>
            <a:r>
              <a:rPr lang="zh-CN" sz="2600" b="1">
                <a:solidFill>
                  <a:srgbClr val="FF0000"/>
                </a:solidFill>
                <a:latin typeface="RockoUltraFLF" charset="0"/>
                <a:ea typeface="黑体" pitchFamily="49" charset="-122"/>
              </a:rPr>
              <a:t>比较级</a:t>
            </a:r>
            <a:r>
              <a:rPr lang="zh-CN" altLang="zh-CN" sz="2600">
                <a:solidFill>
                  <a:srgbClr val="FF0000"/>
                </a:solidFill>
                <a:latin typeface="RockoUltraFLF" charset="0"/>
              </a:rPr>
              <a:t>…</a:t>
            </a:r>
            <a:r>
              <a:rPr lang="zh-CN" sz="2600">
                <a:solidFill>
                  <a:srgbClr val="FF0000"/>
                </a:solidFill>
                <a:latin typeface="RockoUltraFLF" charset="0"/>
              </a:rPr>
              <a:t>？”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比较</a:t>
            </a: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A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、</a:t>
            </a: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B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两事物</a:t>
            </a:r>
            <a:r>
              <a:rPr lang="zh-CN" altLang="zh-CN" sz="2600" b="1">
                <a:solidFill>
                  <a:srgbClr val="0000CC"/>
                </a:solidFill>
                <a:latin typeface="Times New Roman" pitchFamily="18" charset="0"/>
              </a:rPr>
              <a:t>, 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问其中哪一个较</a:t>
            </a:r>
            <a:r>
              <a:rPr lang="zh-CN" altLang="zh-CN" sz="2600" b="1">
                <a:solidFill>
                  <a:srgbClr val="0000CC"/>
                </a:solidFill>
                <a:latin typeface="宋体"/>
              </a:rPr>
              <a:t>……</a:t>
            </a: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时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sz="2600" b="1">
                <a:solidFill>
                  <a:srgbClr val="0000CC"/>
                </a:solidFill>
                <a:latin typeface="Times New Roman" pitchFamily="18" charset="0"/>
              </a:rPr>
              <a:t>用此句型。如：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</a:rPr>
              <a:t>Which</a:t>
            </a:r>
            <a:r>
              <a:rPr lang="zh-CN" altLang="zh-CN" sz="2600" b="1">
                <a:latin typeface="Times New Roman" pitchFamily="18" charset="0"/>
              </a:rPr>
              <a:t> T-shirt is nicer, this one or that one? 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</a:rPr>
              <a:t>Who is</a:t>
            </a:r>
            <a:r>
              <a:rPr lang="zh-CN" altLang="zh-CN" sz="2600" b="1">
                <a:latin typeface="Times New Roman" pitchFamily="18" charset="0"/>
              </a:rPr>
              <a:t> more active, Mary or Kate?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zh-CN" sz="2600" b="1">
                <a:solidFill>
                  <a:srgbClr val="FF0000"/>
                </a:solidFill>
                <a:latin typeface="Times New Roman" pitchFamily="18" charset="0"/>
              </a:rPr>
              <a:t>Which one is</a:t>
            </a:r>
            <a:r>
              <a:rPr lang="zh-CN" altLang="zh-CN" sz="2600" b="1">
                <a:latin typeface="Times New Roman" pitchFamily="18" charset="0"/>
              </a:rPr>
              <a:t> more popular among students, 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zh-CN" sz="2600" b="1">
                <a:latin typeface="Times New Roman" pitchFamily="18" charset="0"/>
              </a:rPr>
              <a:t>going to concerts or going to movies?</a:t>
            </a:r>
          </a:p>
          <a:p>
            <a:pPr>
              <a:spcBef>
                <a:spcPct val="40000"/>
              </a:spcBef>
              <a:buFontTx/>
              <a:buNone/>
            </a:pPr>
            <a:endParaRPr lang="zh-CN" altLang="zh-CN" sz="2600" b="1">
              <a:latin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33375" y="439738"/>
            <a:ext cx="6183313" cy="4537075"/>
          </a:xfrm>
          <a:noFill/>
        </p:spPr>
        <p:txBody>
          <a:bodyPr wrap="none"/>
          <a:lstStyle/>
          <a:p>
            <a:pPr marL="476250" indent="-476250">
              <a:lnSpc>
                <a:spcPct val="110000"/>
              </a:lnSpc>
              <a:buFontTx/>
              <a:buNone/>
            </a:pPr>
            <a:r>
              <a:rPr lang="zh-CN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6. </a:t>
            </a:r>
            <a:r>
              <a:rPr lang="zh-CN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使用形容词比较级时需注意以下几点：</a:t>
            </a:r>
          </a:p>
          <a:p>
            <a:pPr marL="476250" indent="-476250">
              <a:lnSpc>
                <a:spcPct val="110000"/>
              </a:lnSpc>
              <a:buFontTx/>
              <a:buNone/>
            </a:pPr>
            <a:r>
              <a:rPr lang="zh-CN" altLang="zh-CN" b="1">
                <a:latin typeface="Times New Roman" pitchFamily="18" charset="0"/>
              </a:rPr>
              <a:t>1) than</a:t>
            </a:r>
            <a:r>
              <a:rPr lang="zh-CN" b="1">
                <a:latin typeface="Times New Roman" pitchFamily="18" charset="0"/>
              </a:rPr>
              <a:t>后面接代词时</a:t>
            </a:r>
            <a:r>
              <a:rPr lang="zh-CN" altLang="zh-CN" b="1">
                <a:latin typeface="Times New Roman" pitchFamily="18" charset="0"/>
              </a:rPr>
              <a:t>, </a:t>
            </a:r>
            <a:r>
              <a:rPr lang="zh-CN" b="1">
                <a:latin typeface="Times New Roman" pitchFamily="18" charset="0"/>
              </a:rPr>
              <a:t>一般要用主格形式， </a:t>
            </a:r>
          </a:p>
          <a:p>
            <a:pPr marL="476250" indent="-476250">
              <a:lnSpc>
                <a:spcPct val="110000"/>
              </a:lnSpc>
              <a:buFontTx/>
              <a:buNone/>
            </a:pPr>
            <a:r>
              <a:rPr lang="zh-CN" b="1">
                <a:latin typeface="Times New Roman" pitchFamily="18" charset="0"/>
              </a:rPr>
              <a:t>但在口语中也可使用宾格形式。  如：</a:t>
            </a:r>
          </a:p>
          <a:p>
            <a:pPr marL="476250" indent="-476250">
              <a:lnSpc>
                <a:spcPct val="110000"/>
              </a:lnSpc>
              <a:buFontTx/>
              <a:buNone/>
            </a:pPr>
            <a:r>
              <a:rPr lang="zh-CN" altLang="zh-CN" b="1">
                <a:latin typeface="Times New Roman" pitchFamily="18" charset="0"/>
              </a:rPr>
              <a:t>My brother is taller than I / me.            </a:t>
            </a:r>
          </a:p>
          <a:p>
            <a:pPr marL="476250" indent="-476250">
              <a:lnSpc>
                <a:spcPct val="110000"/>
              </a:lnSpc>
              <a:buFontTx/>
              <a:buNone/>
            </a:pPr>
            <a:r>
              <a:rPr lang="zh-CN" altLang="zh-CN" b="1">
                <a:solidFill>
                  <a:srgbClr val="0000CC"/>
                </a:solidFill>
                <a:latin typeface="Times New Roman" pitchFamily="18" charset="0"/>
              </a:rPr>
              <a:t>2) </a:t>
            </a:r>
            <a:r>
              <a:rPr lang="zh-CN" b="1">
                <a:solidFill>
                  <a:srgbClr val="0000CC"/>
                </a:solidFill>
                <a:latin typeface="Times New Roman" pitchFamily="18" charset="0"/>
              </a:rPr>
              <a:t>当需要表示一方超过另一方的程度时，</a:t>
            </a:r>
          </a:p>
          <a:p>
            <a:pPr marL="476250" indent="-476250">
              <a:lnSpc>
                <a:spcPct val="110000"/>
              </a:lnSpc>
              <a:buFontTx/>
              <a:buNone/>
            </a:pPr>
            <a:r>
              <a:rPr lang="zh-CN" b="1">
                <a:solidFill>
                  <a:srgbClr val="0000CC"/>
                </a:solidFill>
                <a:latin typeface="Times New Roman" pitchFamily="18" charset="0"/>
              </a:rPr>
              <a:t>可以用</a:t>
            </a:r>
            <a:r>
              <a:rPr lang="zh-CN" altLang="zh-CN" b="1">
                <a:solidFill>
                  <a:srgbClr val="0000CC"/>
                </a:solidFill>
                <a:latin typeface="Times New Roman" pitchFamily="18" charset="0"/>
              </a:rPr>
              <a:t>much, a lot, a little, a bit, even, still</a:t>
            </a:r>
          </a:p>
          <a:p>
            <a:pPr marL="476250" indent="-476250">
              <a:lnSpc>
                <a:spcPct val="110000"/>
              </a:lnSpc>
              <a:buFontTx/>
              <a:buNone/>
            </a:pPr>
            <a:r>
              <a:rPr lang="zh-CN" b="1">
                <a:solidFill>
                  <a:srgbClr val="0000CC"/>
                </a:solidFill>
                <a:latin typeface="Times New Roman" pitchFamily="18" charset="0"/>
              </a:rPr>
              <a:t>等来修饰形容词比较级。注意</a:t>
            </a:r>
            <a:r>
              <a:rPr lang="zh-CN" altLang="zh-CN" b="1">
                <a:solidFill>
                  <a:srgbClr val="0000CC"/>
                </a:solidFill>
                <a:latin typeface="Times New Roman" pitchFamily="18" charset="0"/>
              </a:rPr>
              <a:t>: </a:t>
            </a:r>
            <a:r>
              <a:rPr lang="zh-CN" b="1">
                <a:solidFill>
                  <a:srgbClr val="0000CC"/>
                </a:solidFill>
                <a:latin typeface="Times New Roman" pitchFamily="18" charset="0"/>
              </a:rPr>
              <a:t>比较级不</a:t>
            </a:r>
          </a:p>
          <a:p>
            <a:pPr marL="476250" indent="-476250">
              <a:lnSpc>
                <a:spcPct val="110000"/>
              </a:lnSpc>
              <a:buFontTx/>
              <a:buNone/>
            </a:pPr>
            <a:r>
              <a:rPr lang="zh-CN" b="1">
                <a:solidFill>
                  <a:srgbClr val="0000CC"/>
                </a:solidFill>
                <a:latin typeface="Times New Roman" pitchFamily="18" charset="0"/>
              </a:rPr>
              <a:t>能用</a:t>
            </a:r>
            <a:r>
              <a:rPr lang="zh-CN" altLang="zh-CN" b="1">
                <a:solidFill>
                  <a:srgbClr val="0000CC"/>
                </a:solidFill>
                <a:latin typeface="Times New Roman" pitchFamily="18" charset="0"/>
              </a:rPr>
              <a:t>very, so, too, quite</a:t>
            </a:r>
            <a:r>
              <a:rPr lang="zh-CN" b="1">
                <a:solidFill>
                  <a:srgbClr val="0000CC"/>
                </a:solidFill>
                <a:latin typeface="Times New Roman" pitchFamily="18" charset="0"/>
              </a:rPr>
              <a:t>等修饰。如：</a:t>
            </a:r>
          </a:p>
          <a:p>
            <a:pPr marL="476250" indent="-476250">
              <a:lnSpc>
                <a:spcPct val="110000"/>
              </a:lnSpc>
              <a:buFontTx/>
              <a:buNone/>
            </a:pPr>
            <a:r>
              <a:rPr lang="zh-CN" b="1">
                <a:latin typeface="Times New Roman" pitchFamily="18" charset="0"/>
              </a:rPr>
              <a:t>   </a:t>
            </a:r>
            <a:r>
              <a:rPr lang="zh-CN" altLang="zh-CN" b="1">
                <a:latin typeface="Times New Roman" pitchFamily="18" charset="0"/>
              </a:rPr>
              <a:t>He is </a:t>
            </a:r>
            <a:r>
              <a:rPr lang="zh-CN" altLang="zh-CN" b="1">
                <a:solidFill>
                  <a:srgbClr val="FF0000"/>
                </a:solidFill>
                <a:latin typeface="Times New Roman" pitchFamily="18" charset="0"/>
              </a:rPr>
              <a:t>much more serious than</a:t>
            </a:r>
            <a:r>
              <a:rPr lang="zh-CN" altLang="zh-CN" b="1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lang="zh-CN" altLang="zh-CN" b="1">
                <a:latin typeface="Times New Roman" pitchFamily="18" charset="0"/>
              </a:rPr>
              <a:t>Sam.</a:t>
            </a:r>
          </a:p>
        </p:txBody>
      </p:sp>
    </p:spTree>
  </p:cSld>
  <p:clrMapOvr>
    <a:masterClrMapping/>
  </p:clrMapOvr>
  <p:transition>
    <p:split orient="vert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655638"/>
            <a:ext cx="6173788" cy="3311525"/>
          </a:xfrm>
          <a:noFill/>
        </p:spPr>
        <p:txBody>
          <a:bodyPr wrap="none"/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zh-CN" b="1">
                <a:solidFill>
                  <a:srgbClr val="0000CC"/>
                </a:solidFill>
                <a:latin typeface="Times New Roman" pitchFamily="18" charset="0"/>
              </a:rPr>
              <a:t>3) </a:t>
            </a:r>
            <a:r>
              <a:rPr lang="zh-CN" b="1">
                <a:solidFill>
                  <a:srgbClr val="0000CC"/>
                </a:solidFill>
                <a:latin typeface="Times New Roman" pitchFamily="18" charset="0"/>
              </a:rPr>
              <a:t>形容词比较级后面往往用连词</a:t>
            </a:r>
            <a:r>
              <a:rPr lang="zh-CN" altLang="zh-CN" b="1">
                <a:solidFill>
                  <a:srgbClr val="0000CC"/>
                </a:solidFill>
                <a:latin typeface="Times New Roman" pitchFamily="18" charset="0"/>
              </a:rPr>
              <a:t>than</a:t>
            </a:r>
            <a:r>
              <a:rPr lang="zh-CN" b="1">
                <a:solidFill>
                  <a:srgbClr val="0000CC"/>
                </a:solidFill>
                <a:latin typeface="Times New Roman" pitchFamily="18" charset="0"/>
              </a:rPr>
              <a:t>连接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b="1">
                <a:solidFill>
                  <a:srgbClr val="0000CC"/>
                </a:solidFill>
                <a:latin typeface="Times New Roman" pitchFamily="18" charset="0"/>
              </a:rPr>
              <a:t>另一个比较的人或事物</a:t>
            </a:r>
            <a:r>
              <a:rPr lang="zh-CN" altLang="zh-CN" b="1">
                <a:solidFill>
                  <a:srgbClr val="0000CC"/>
                </a:solidFill>
                <a:latin typeface="Times New Roman" pitchFamily="18" charset="0"/>
              </a:rPr>
              <a:t>, </a:t>
            </a:r>
            <a:r>
              <a:rPr lang="zh-CN" b="1">
                <a:solidFill>
                  <a:srgbClr val="0000CC"/>
                </a:solidFill>
                <a:latin typeface="Times New Roman" pitchFamily="18" charset="0"/>
              </a:rPr>
              <a:t>但在上下文明确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b="1">
                <a:solidFill>
                  <a:srgbClr val="0000CC"/>
                </a:solidFill>
                <a:latin typeface="Times New Roman" pitchFamily="18" charset="0"/>
              </a:rPr>
              <a:t>的情况下</a:t>
            </a:r>
            <a:r>
              <a:rPr lang="zh-CN" altLang="zh-CN" b="1">
                <a:solidFill>
                  <a:srgbClr val="0000CC"/>
                </a:solidFill>
                <a:latin typeface="Times New Roman" pitchFamily="18" charset="0"/>
              </a:rPr>
              <a:t>, </a:t>
            </a:r>
            <a:r>
              <a:rPr lang="zh-CN" b="1">
                <a:solidFill>
                  <a:srgbClr val="0000CC"/>
                </a:solidFill>
                <a:latin typeface="Times New Roman" pitchFamily="18" charset="0"/>
              </a:rPr>
              <a:t>形容词比较级可单独使用。如：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zh-CN" b="1">
                <a:latin typeface="Times New Roman" pitchFamily="18" charset="0"/>
              </a:rPr>
              <a:t>My sister is tall, but my aunt is </a:t>
            </a:r>
            <a:r>
              <a:rPr lang="zh-CN" altLang="zh-CN" b="1">
                <a:solidFill>
                  <a:srgbClr val="FF0000"/>
                </a:solidFill>
                <a:latin typeface="Times New Roman" pitchFamily="18" charset="0"/>
              </a:rPr>
              <a:t>taller</a:t>
            </a:r>
            <a:r>
              <a:rPr lang="zh-CN" altLang="zh-CN" b="1">
                <a:latin typeface="Times New Roman" pitchFamily="18" charset="0"/>
              </a:rPr>
              <a:t>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b="1">
                <a:latin typeface="Times New Roman" pitchFamily="18" charset="0"/>
              </a:rPr>
              <a:t>我姐姐个子高</a:t>
            </a:r>
            <a:r>
              <a:rPr lang="zh-CN" altLang="zh-CN" b="1">
                <a:latin typeface="Times New Roman" pitchFamily="18" charset="0"/>
              </a:rPr>
              <a:t>, </a:t>
            </a:r>
            <a:r>
              <a:rPr lang="zh-CN" b="1">
                <a:latin typeface="Times New Roman" pitchFamily="18" charset="0"/>
              </a:rPr>
              <a:t>但我姑姑个子更高。</a:t>
            </a:r>
          </a:p>
          <a:p>
            <a:pPr>
              <a:spcBef>
                <a:spcPct val="50000"/>
              </a:spcBef>
              <a:buFontTx/>
              <a:buNone/>
            </a:pPr>
            <a:endParaRPr lang="zh-CN" altLang="zh-CN" b="1">
              <a:latin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782638" y="1303338"/>
            <a:ext cx="1927225" cy="3621087"/>
          </a:xfrm>
        </p:spPr>
        <p:txBody>
          <a:bodyPr/>
          <a:lstStyle/>
          <a:p>
            <a:pPr>
              <a:buFontTx/>
              <a:buNone/>
            </a:pPr>
            <a:r>
              <a:rPr lang="zh-CN" altLang="zh-CN" sz="2200" b="1">
                <a:latin typeface="Times New Roman" pitchFamily="18" charset="0"/>
              </a:rPr>
              <a:t>outgoing</a:t>
            </a:r>
          </a:p>
          <a:p>
            <a:pPr>
              <a:buFontTx/>
              <a:buNone/>
            </a:pPr>
            <a:r>
              <a:rPr lang="zh-CN" altLang="zh-CN" sz="2200" b="1">
                <a:latin typeface="Times New Roman" pitchFamily="18" charset="0"/>
              </a:rPr>
              <a:t>twin</a:t>
            </a:r>
          </a:p>
          <a:p>
            <a:pPr>
              <a:buFontTx/>
              <a:buNone/>
            </a:pPr>
            <a:r>
              <a:rPr lang="zh-CN" altLang="zh-CN" sz="2200" b="1">
                <a:latin typeface="Times New Roman" pitchFamily="18" charset="0"/>
              </a:rPr>
              <a:t>calm</a:t>
            </a:r>
          </a:p>
          <a:p>
            <a:pPr>
              <a:buFontTx/>
              <a:buNone/>
            </a:pPr>
            <a:r>
              <a:rPr lang="zh-CN" altLang="zh-CN" sz="2200" b="1">
                <a:latin typeface="Times New Roman" pitchFamily="18" charset="0"/>
              </a:rPr>
              <a:t>wild</a:t>
            </a:r>
          </a:p>
          <a:p>
            <a:pPr>
              <a:buFontTx/>
              <a:buNone/>
            </a:pPr>
            <a:r>
              <a:rPr lang="zh-CN" altLang="zh-CN" sz="2200" b="1">
                <a:latin typeface="Times New Roman" pitchFamily="18" charset="0"/>
              </a:rPr>
              <a:t>serious </a:t>
            </a:r>
          </a:p>
          <a:p>
            <a:pPr>
              <a:buFontTx/>
              <a:buNone/>
            </a:pPr>
            <a:r>
              <a:rPr lang="zh-CN" altLang="zh-CN" sz="2200" b="1">
                <a:latin typeface="Times New Roman" pitchFamily="18" charset="0"/>
              </a:rPr>
              <a:t>smart</a:t>
            </a:r>
          </a:p>
          <a:p>
            <a:pPr>
              <a:buFontTx/>
              <a:buNone/>
            </a:pPr>
            <a:r>
              <a:rPr lang="zh-CN" altLang="zh-CN" sz="2200" b="1">
                <a:latin typeface="Times New Roman" pitchFamily="18" charset="0"/>
              </a:rPr>
              <a:t>athletic</a:t>
            </a:r>
          </a:p>
          <a:p>
            <a:pPr>
              <a:buFontTx/>
              <a:buNone/>
            </a:pPr>
            <a:r>
              <a:rPr lang="zh-CN" altLang="zh-CN" sz="2200" b="1">
                <a:latin typeface="Times New Roman" pitchFamily="18" charset="0"/>
              </a:rPr>
              <a:t>note</a:t>
            </a:r>
          </a:p>
          <a:p>
            <a:pPr>
              <a:buFontTx/>
              <a:buNone/>
            </a:pPr>
            <a:r>
              <a:rPr lang="zh-CN" altLang="zh-CN" sz="2200" b="1">
                <a:latin typeface="Times New Roman" pitchFamily="18" charset="0"/>
              </a:rPr>
              <a:t>mean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487738" y="1279525"/>
            <a:ext cx="2894012" cy="3621088"/>
          </a:xfrm>
        </p:spPr>
        <p:txBody>
          <a:bodyPr/>
          <a:lstStyle/>
          <a:p>
            <a:pPr>
              <a:buFontTx/>
              <a:buNone/>
            </a:pPr>
            <a:r>
              <a:rPr lang="zh-CN" sz="2200" b="1"/>
              <a:t>孪生的</a:t>
            </a:r>
            <a:r>
              <a:rPr lang="zh-CN" altLang="zh-CN" sz="2200" b="1"/>
              <a:t>;</a:t>
            </a:r>
            <a:r>
              <a:rPr lang="zh-CN" sz="2200" b="1"/>
              <a:t>双胎的</a:t>
            </a:r>
          </a:p>
          <a:p>
            <a:pPr>
              <a:buFontTx/>
              <a:buNone/>
            </a:pPr>
            <a:r>
              <a:rPr lang="zh-CN" sz="2200" b="1"/>
              <a:t>镇静的</a:t>
            </a:r>
            <a:r>
              <a:rPr lang="zh-CN" altLang="zh-CN" sz="2200" b="1"/>
              <a:t>;</a:t>
            </a:r>
            <a:r>
              <a:rPr lang="zh-CN" sz="2200" b="1"/>
              <a:t>无忧虑的</a:t>
            </a:r>
          </a:p>
          <a:p>
            <a:pPr>
              <a:buFontTx/>
              <a:buNone/>
            </a:pPr>
            <a:r>
              <a:rPr lang="zh-CN" sz="2200" b="1"/>
              <a:t>表示</a:t>
            </a:r>
            <a:r>
              <a:rPr lang="zh-CN" altLang="zh-CN" sz="2200" b="1">
                <a:latin typeface="宋体" pitchFamily="2" charset="-122"/>
              </a:rPr>
              <a:t>……</a:t>
            </a:r>
            <a:r>
              <a:rPr lang="zh-CN" sz="2200" b="1"/>
              <a:t>的意思</a:t>
            </a:r>
          </a:p>
          <a:p>
            <a:pPr>
              <a:buFontTx/>
              <a:buNone/>
            </a:pPr>
            <a:r>
              <a:rPr lang="zh-CN" sz="2200" b="1"/>
              <a:t>严肃的</a:t>
            </a:r>
            <a:r>
              <a:rPr lang="zh-CN" altLang="zh-CN" sz="2200" b="1"/>
              <a:t>;</a:t>
            </a:r>
            <a:r>
              <a:rPr lang="zh-CN" sz="2200" b="1"/>
              <a:t>严重的</a:t>
            </a:r>
          </a:p>
          <a:p>
            <a:pPr>
              <a:buFontTx/>
              <a:buNone/>
            </a:pPr>
            <a:r>
              <a:rPr lang="zh-CN" sz="2200" b="1"/>
              <a:t>卤莽的</a:t>
            </a:r>
            <a:r>
              <a:rPr lang="zh-CN" altLang="zh-CN" sz="2200" b="1"/>
              <a:t>;</a:t>
            </a:r>
            <a:r>
              <a:rPr lang="zh-CN" sz="2200" b="1"/>
              <a:t>轻率的</a:t>
            </a:r>
          </a:p>
          <a:p>
            <a:pPr>
              <a:buFontTx/>
              <a:buNone/>
            </a:pPr>
            <a:r>
              <a:rPr lang="zh-CN" sz="2200" b="1"/>
              <a:t>友好的</a:t>
            </a:r>
            <a:r>
              <a:rPr lang="zh-CN" altLang="zh-CN" sz="2200" b="1"/>
              <a:t>;</a:t>
            </a:r>
            <a:r>
              <a:rPr lang="zh-CN" sz="2200" b="1"/>
              <a:t>直爽的</a:t>
            </a:r>
          </a:p>
          <a:p>
            <a:pPr>
              <a:buFontTx/>
              <a:buNone/>
            </a:pPr>
            <a:r>
              <a:rPr lang="zh-CN" sz="2200" b="1"/>
              <a:t>聪明的</a:t>
            </a:r>
            <a:r>
              <a:rPr lang="zh-CN" altLang="zh-CN" sz="2200" b="1"/>
              <a:t>;</a:t>
            </a:r>
            <a:r>
              <a:rPr lang="zh-CN" sz="2200" b="1"/>
              <a:t>伶俐的</a:t>
            </a:r>
            <a:r>
              <a:rPr lang="zh-CN" altLang="zh-CN" sz="2200" b="1"/>
              <a:t>;</a:t>
            </a:r>
            <a:r>
              <a:rPr lang="zh-CN" sz="2200" b="1"/>
              <a:t>机敏的</a:t>
            </a:r>
          </a:p>
          <a:p>
            <a:pPr>
              <a:buFontTx/>
              <a:buNone/>
            </a:pPr>
            <a:r>
              <a:rPr lang="zh-CN" sz="2200" b="1"/>
              <a:t>注释</a:t>
            </a:r>
            <a:r>
              <a:rPr lang="zh-CN" altLang="zh-CN" sz="2200" b="1"/>
              <a:t>;</a:t>
            </a:r>
            <a:r>
              <a:rPr lang="zh-CN" sz="2200" b="1"/>
              <a:t>说明</a:t>
            </a:r>
          </a:p>
          <a:p>
            <a:pPr>
              <a:buFontTx/>
              <a:buNone/>
            </a:pPr>
            <a:r>
              <a:rPr lang="zh-CN" sz="2200" b="1"/>
              <a:t>体格健美的</a:t>
            </a:r>
            <a:r>
              <a:rPr lang="zh-CN" altLang="zh-CN" sz="2200" b="1"/>
              <a:t>;</a:t>
            </a:r>
            <a:r>
              <a:rPr lang="zh-CN" sz="2200" b="1"/>
              <a:t>强健的 </a:t>
            </a:r>
          </a:p>
        </p:txBody>
      </p:sp>
      <p:sp>
        <p:nvSpPr>
          <p:cNvPr id="58372" name="Line 4"/>
          <p:cNvSpPr>
            <a:spLocks noChangeShapeType="1"/>
          </p:cNvSpPr>
          <p:nvPr/>
        </p:nvSpPr>
        <p:spPr bwMode="auto">
          <a:xfrm>
            <a:off x="1646238" y="1533525"/>
            <a:ext cx="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73" name="Line 5"/>
          <p:cNvSpPr>
            <a:spLocks noChangeShapeType="1"/>
          </p:cNvSpPr>
          <p:nvPr/>
        </p:nvSpPr>
        <p:spPr bwMode="auto">
          <a:xfrm>
            <a:off x="1917700" y="1590675"/>
            <a:ext cx="1655763" cy="1873250"/>
          </a:xfrm>
          <a:prstGeom prst="line">
            <a:avLst/>
          </a:prstGeom>
          <a:noFill/>
          <a:ln w="1905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74" name="Line 6"/>
          <p:cNvSpPr>
            <a:spLocks noChangeShapeType="1"/>
          </p:cNvSpPr>
          <p:nvPr/>
        </p:nvSpPr>
        <p:spPr bwMode="auto">
          <a:xfrm flipV="1">
            <a:off x="1431925" y="1519238"/>
            <a:ext cx="2141538" cy="417512"/>
          </a:xfrm>
          <a:prstGeom prst="line">
            <a:avLst/>
          </a:prstGeom>
          <a:noFill/>
          <a:ln w="1905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75" name="Line 7"/>
          <p:cNvSpPr>
            <a:spLocks noChangeShapeType="1"/>
          </p:cNvSpPr>
          <p:nvPr/>
        </p:nvSpPr>
        <p:spPr bwMode="auto">
          <a:xfrm flipV="1">
            <a:off x="1412875" y="1936750"/>
            <a:ext cx="2179638" cy="446088"/>
          </a:xfrm>
          <a:prstGeom prst="line">
            <a:avLst/>
          </a:prstGeom>
          <a:noFill/>
          <a:ln w="1905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76" name="Line 8"/>
          <p:cNvSpPr>
            <a:spLocks noChangeShapeType="1"/>
          </p:cNvSpPr>
          <p:nvPr/>
        </p:nvSpPr>
        <p:spPr bwMode="auto">
          <a:xfrm>
            <a:off x="1341438" y="2743200"/>
            <a:ext cx="2087562" cy="360363"/>
          </a:xfrm>
          <a:prstGeom prst="line">
            <a:avLst/>
          </a:prstGeom>
          <a:noFill/>
          <a:ln w="1905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77" name="Line 9"/>
          <p:cNvSpPr>
            <a:spLocks noChangeShapeType="1"/>
          </p:cNvSpPr>
          <p:nvPr/>
        </p:nvSpPr>
        <p:spPr bwMode="auto">
          <a:xfrm flipV="1">
            <a:off x="1701800" y="2671763"/>
            <a:ext cx="1871663" cy="431800"/>
          </a:xfrm>
          <a:prstGeom prst="line">
            <a:avLst/>
          </a:prstGeom>
          <a:noFill/>
          <a:ln w="1905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78" name="Line 10"/>
          <p:cNvSpPr>
            <a:spLocks noChangeShapeType="1"/>
          </p:cNvSpPr>
          <p:nvPr/>
        </p:nvSpPr>
        <p:spPr bwMode="auto">
          <a:xfrm>
            <a:off x="1557338" y="3535363"/>
            <a:ext cx="2016125" cy="360362"/>
          </a:xfrm>
          <a:prstGeom prst="line">
            <a:avLst/>
          </a:prstGeom>
          <a:noFill/>
          <a:ln w="1905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79" name="Line 11"/>
          <p:cNvSpPr>
            <a:spLocks noChangeShapeType="1"/>
          </p:cNvSpPr>
          <p:nvPr/>
        </p:nvSpPr>
        <p:spPr bwMode="auto">
          <a:xfrm>
            <a:off x="1701800" y="3895725"/>
            <a:ext cx="1871663" cy="792163"/>
          </a:xfrm>
          <a:prstGeom prst="line">
            <a:avLst/>
          </a:prstGeom>
          <a:noFill/>
          <a:ln w="1905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80" name="Line 12"/>
          <p:cNvSpPr>
            <a:spLocks noChangeShapeType="1"/>
          </p:cNvSpPr>
          <p:nvPr/>
        </p:nvSpPr>
        <p:spPr bwMode="auto">
          <a:xfrm flipV="1">
            <a:off x="1485900" y="2311400"/>
            <a:ext cx="2087563" cy="2447925"/>
          </a:xfrm>
          <a:prstGeom prst="line">
            <a:avLst/>
          </a:prstGeom>
          <a:noFill/>
          <a:ln w="1905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81" name="Line 13"/>
          <p:cNvSpPr>
            <a:spLocks noChangeShapeType="1"/>
          </p:cNvSpPr>
          <p:nvPr/>
        </p:nvSpPr>
        <p:spPr bwMode="auto">
          <a:xfrm>
            <a:off x="1341438" y="4327525"/>
            <a:ext cx="2160587" cy="0"/>
          </a:xfrm>
          <a:prstGeom prst="line">
            <a:avLst/>
          </a:prstGeom>
          <a:noFill/>
          <a:ln w="19050" cmpd="sng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82" name="Text Box 14"/>
          <p:cNvSpPr txBox="1">
            <a:spLocks noChangeArrowheads="1"/>
          </p:cNvSpPr>
          <p:nvPr/>
        </p:nvSpPr>
        <p:spPr bwMode="auto">
          <a:xfrm>
            <a:off x="1270000" y="511175"/>
            <a:ext cx="41767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2800" b="1">
                <a:solidFill>
                  <a:srgbClr val="0000CC"/>
                </a:solidFill>
              </a:rPr>
              <a:t>Match the words.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 animBg="1"/>
      <p:bldP spid="58374" grpId="0" animBg="1"/>
      <p:bldP spid="58375" grpId="0" animBg="1"/>
      <p:bldP spid="58376" grpId="0" animBg="1"/>
      <p:bldP spid="58377" grpId="0" animBg="1"/>
      <p:bldP spid="58378" grpId="0" animBg="1"/>
      <p:bldP spid="58379" grpId="0" animBg="1"/>
      <p:bldP spid="58380" grpId="0" animBg="1"/>
      <p:bldP spid="58381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33375" y="1879600"/>
            <a:ext cx="6173788" cy="1439863"/>
          </a:xfrm>
        </p:spPr>
        <p:txBody>
          <a:bodyPr/>
          <a:lstStyle/>
          <a:p>
            <a:r>
              <a:rPr lang="zh-CN" altLang="zh-CN" sz="8800" b="1">
                <a:solidFill>
                  <a:srgbClr val="003399"/>
                </a:solidFill>
                <a:latin typeface="RockoUltraFLF" charset="0"/>
              </a:rPr>
              <a:t>Exercise</a:t>
            </a:r>
          </a:p>
        </p:txBody>
      </p:sp>
    </p:spTree>
  </p:cSld>
  <p:clrMapOvr>
    <a:masterClrMapping/>
  </p:clrMapOvr>
  <p:transition>
    <p:split orient="vert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77838" y="295275"/>
            <a:ext cx="2087562" cy="766763"/>
          </a:xfrm>
          <a:noFill/>
        </p:spPr>
        <p:txBody>
          <a:bodyPr wrap="none"/>
          <a:lstStyle/>
          <a:p>
            <a:pPr algn="l"/>
            <a:r>
              <a:rPr lang="zh-CN" b="1">
                <a:solidFill>
                  <a:srgbClr val="0000CC"/>
                </a:solidFill>
                <a:ea typeface="黑体" pitchFamily="49" charset="-122"/>
              </a:rPr>
              <a:t>一、词汇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wrap="none"/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zh-CN" b="1">
                <a:latin typeface="Times New Roman" pitchFamily="18" charset="0"/>
              </a:rPr>
              <a:t>1. I'm tall but my sister is ________(short).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zh-CN" b="1">
                <a:latin typeface="Times New Roman" pitchFamily="18" charset="0"/>
              </a:rPr>
              <a:t>2. My mother has long hair, and my sister has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zh-CN" b="1">
                <a:latin typeface="Times New Roman" pitchFamily="18" charset="0"/>
              </a:rPr>
              <a:t>    ________ (long) hair.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zh-CN" b="1">
                <a:latin typeface="Times New Roman" pitchFamily="18" charset="0"/>
              </a:rPr>
              <a:t>3.This little baby is _________________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zh-CN" b="1">
                <a:latin typeface="Times New Roman" pitchFamily="18" charset="0"/>
              </a:rPr>
              <a:t>   (outgoing) than that one.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3789363" y="1230313"/>
            <a:ext cx="1512887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2500" b="1">
                <a:solidFill>
                  <a:srgbClr val="FF0000"/>
                </a:solidFill>
                <a:latin typeface="Times New Roman" pitchFamily="18" charset="0"/>
              </a:rPr>
              <a:t>shorter</a:t>
            </a: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693738" y="2382838"/>
            <a:ext cx="122555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2500" b="1">
                <a:solidFill>
                  <a:srgbClr val="FF0000"/>
                </a:solidFill>
                <a:latin typeface="Times New Roman" pitchFamily="18" charset="0"/>
              </a:rPr>
              <a:t>longer</a:t>
            </a: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3213100" y="2959100"/>
            <a:ext cx="2303463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500" b="1">
                <a:solidFill>
                  <a:srgbClr val="FF0000"/>
                </a:solidFill>
                <a:latin typeface="Times New Roman" pitchFamily="18" charset="0"/>
              </a:rPr>
              <a:t>more outgoing</a:t>
            </a:r>
            <a:r>
              <a:rPr lang="zh-CN" altLang="zh-CN" sz="2500" b="1"/>
              <a:t>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 autoUpdateAnimBg="0"/>
      <p:bldP spid="60421" grpId="0" autoUpdateAnimBg="0"/>
      <p:bldP spid="60422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1014413"/>
            <a:ext cx="6173788" cy="3886200"/>
          </a:xfrm>
          <a:noFill/>
        </p:spPr>
        <p:txBody>
          <a:bodyPr wrap="none"/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zh-CN" b="1">
                <a:latin typeface="Times New Roman" pitchFamily="18" charset="0"/>
              </a:rPr>
              <a:t>4. In some ways we look the same, in some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zh-CN" b="1">
                <a:latin typeface="Times New Roman" pitchFamily="18" charset="0"/>
              </a:rPr>
              <a:t>    ways we look ____________(</a:t>
            </a:r>
            <a:r>
              <a:rPr lang="zh-CN" b="1">
                <a:latin typeface="Times New Roman" pitchFamily="18" charset="0"/>
              </a:rPr>
              <a:t>不同</a:t>
            </a:r>
            <a:r>
              <a:rPr lang="zh-CN" altLang="zh-CN" b="1">
                <a:latin typeface="Times New Roman" pitchFamily="18" charset="0"/>
              </a:rPr>
              <a:t>).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zh-CN" b="1">
                <a:latin typeface="Times New Roman" pitchFamily="18" charset="0"/>
              </a:rPr>
              <a:t>5. Ann is a very ____________(</a:t>
            </a:r>
            <a:r>
              <a:rPr lang="zh-CN" b="1">
                <a:latin typeface="Times New Roman" pitchFamily="18" charset="0"/>
              </a:rPr>
              <a:t>安静的</a:t>
            </a:r>
            <a:r>
              <a:rPr lang="zh-CN" altLang="zh-CN" b="1">
                <a:latin typeface="Times New Roman" pitchFamily="18" charset="0"/>
              </a:rPr>
              <a:t>) girl,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zh-CN" b="1">
                <a:latin typeface="Times New Roman" pitchFamily="18" charset="0"/>
              </a:rPr>
              <a:t>    she hardly makes noise.</a:t>
            </a:r>
          </a:p>
          <a:p>
            <a:pPr>
              <a:spcBef>
                <a:spcPct val="50000"/>
              </a:spcBef>
            </a:pPr>
            <a:endParaRPr lang="zh-CN" altLang="zh-CN" b="1">
              <a:latin typeface="Times New Roman" pitchFamily="18" charset="0"/>
            </a:endParaRP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2709863" y="1590675"/>
            <a:ext cx="15843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500" b="1">
                <a:solidFill>
                  <a:srgbClr val="FF0000"/>
                </a:solidFill>
                <a:latin typeface="Times New Roman" pitchFamily="18" charset="0"/>
              </a:rPr>
              <a:t>different</a:t>
            </a: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2997200" y="2166938"/>
            <a:ext cx="11525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2500" b="1">
                <a:solidFill>
                  <a:srgbClr val="FF0000"/>
                </a:solidFill>
                <a:latin typeface="Times New Roman" pitchFamily="18" charset="0"/>
              </a:rPr>
              <a:t>quiet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autoUpdateAnimBg="0"/>
      <p:bldP spid="61444" grpId="0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33375" y="1087438"/>
            <a:ext cx="6337300" cy="3887787"/>
          </a:xfrm>
          <a:noFill/>
        </p:spPr>
        <p:txBody>
          <a:bodyPr wrap="none"/>
          <a:lstStyle/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1. The twins ______ lovely girls.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A. are all		B. are both	C. both are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2. I like drawing and I am good _____ it.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A. in	         B. on	       C. at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3. That boxer is _______ than others.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A. more athletic	B. athleticer</a:t>
            </a:r>
          </a:p>
          <a:p>
            <a:pPr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C. much athletic</a:t>
            </a:r>
          </a:p>
        </p:txBody>
      </p:sp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333375" y="439738"/>
            <a:ext cx="28082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0000CC"/>
                </a:solidFill>
                <a:ea typeface="黑体" pitchFamily="49" charset="-122"/>
              </a:rPr>
              <a:t>二、单项选择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2493963" y="1087438"/>
            <a:ext cx="50323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zh-CN" altLang="zh-CN"/>
              <a:t> </a:t>
            </a: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5446713" y="2095500"/>
            <a:ext cx="5032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C </a:t>
            </a: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3141663" y="3175000"/>
            <a:ext cx="7207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A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 autoUpdateAnimBg="0"/>
      <p:bldP spid="62469" grpId="0" autoUpdateAnimBg="0"/>
      <p:bldP spid="6247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200504121241304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825" y="582613"/>
            <a:ext cx="2160588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620713" y="4614863"/>
            <a:ext cx="5932487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573088" indent="-2206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881063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235075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587500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0447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5019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9591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4163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>
                <a:latin typeface="Times New Roman" pitchFamily="18" charset="0"/>
                <a:ea typeface="华文行楷" pitchFamily="2" charset="-122"/>
              </a:rPr>
              <a:t>Li Yong is </a:t>
            </a:r>
            <a:r>
              <a:rPr lang="zh-CN" altLang="zh-CN" sz="2400" b="1" u="sng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more </a:t>
            </a:r>
            <a:r>
              <a:rPr lang="zh-CN" altLang="zh-CN" sz="2800" b="1" u="sng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outgoing </a:t>
            </a:r>
            <a:r>
              <a:rPr lang="zh-CN" altLang="zh-CN" sz="2400" b="1" i="1" u="sng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than</a:t>
            </a:r>
            <a:r>
              <a:rPr lang="zh-CN" altLang="zh-CN" sz="2400" b="1" u="sng">
                <a:latin typeface="Times New Roman" pitchFamily="18" charset="0"/>
                <a:ea typeface="华文行楷" pitchFamily="2" charset="-122"/>
              </a:rPr>
              <a:t> </a:t>
            </a:r>
            <a:r>
              <a:rPr lang="zh-CN" altLang="zh-CN" sz="2400" b="1">
                <a:latin typeface="Times New Roman" pitchFamily="18" charset="0"/>
                <a:ea typeface="华文行楷" pitchFamily="2" charset="-122"/>
              </a:rPr>
              <a:t>Cheng long.</a:t>
            </a: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1701800" y="3606800"/>
            <a:ext cx="3833813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573088" indent="-2206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881063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235075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587500" indent="-17621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0447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5019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9591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416300" indent="-176213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400" b="1">
                <a:latin typeface="Times New Roman" pitchFamily="18" charset="0"/>
              </a:rPr>
              <a:t>Cheng Long </a:t>
            </a:r>
            <a:r>
              <a:rPr lang="zh-CN" altLang="zh-CN" sz="2800" b="1">
                <a:latin typeface="Times New Roman" pitchFamily="18" charset="0"/>
              </a:rPr>
              <a:t>is </a:t>
            </a:r>
            <a:r>
              <a:rPr lang="zh-CN" altLang="zh-CN" sz="2400" b="1" u="sng">
                <a:solidFill>
                  <a:srgbClr val="FF0000"/>
                </a:solidFill>
                <a:latin typeface="Times New Roman" pitchFamily="18" charset="0"/>
              </a:rPr>
              <a:t>outgoing</a:t>
            </a:r>
            <a:r>
              <a:rPr lang="zh-CN" altLang="zh-CN" sz="2400" b="1" u="sng">
                <a:latin typeface="Times New Roman" pitchFamily="18" charset="0"/>
              </a:rPr>
              <a:t>.</a:t>
            </a:r>
          </a:p>
        </p:txBody>
      </p:sp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1054100" y="4111625"/>
            <a:ext cx="475138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0546" tIns="35273" rIns="70546" bIns="35273">
            <a:spAutoFit/>
          </a:bodyPr>
          <a:lstStyle/>
          <a:p>
            <a:pPr algn="ctr" defTabSz="704850"/>
            <a:r>
              <a:rPr lang="zh-CN" altLang="zh-CN" sz="2400" b="1">
                <a:latin typeface="Times New Roman" pitchFamily="18" charset="0"/>
              </a:rPr>
              <a:t>Li Yong is </a:t>
            </a:r>
            <a:r>
              <a:rPr lang="zh-CN" altLang="zh-CN" sz="2800" b="1" u="sng">
                <a:solidFill>
                  <a:srgbClr val="FF0000"/>
                </a:solidFill>
                <a:latin typeface="Times New Roman" pitchFamily="18" charset="0"/>
              </a:rPr>
              <a:t>more </a:t>
            </a:r>
            <a:r>
              <a:rPr lang="zh-CN" altLang="zh-CN" sz="2400" b="1" u="sng">
                <a:solidFill>
                  <a:srgbClr val="FF0000"/>
                </a:solidFill>
                <a:latin typeface="Times New Roman" pitchFamily="18" charset="0"/>
              </a:rPr>
              <a:t>outgoing</a:t>
            </a:r>
            <a:r>
              <a:rPr lang="zh-CN" altLang="zh-CN" sz="2400" b="1" u="sng">
                <a:latin typeface="Times New Roman" pitchFamily="18" charset="0"/>
              </a:rPr>
              <a:t>.</a:t>
            </a:r>
          </a:p>
        </p:txBody>
      </p:sp>
      <p:pic>
        <p:nvPicPr>
          <p:cNvPr id="8198" name="Picture 7" descr="chenglong_04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8" y="582613"/>
            <a:ext cx="2079625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196" grpId="0" autoUpdateAnimBg="0"/>
      <p:bldP spid="8197" grpId="0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33375" y="727075"/>
            <a:ext cx="6173788" cy="3311525"/>
          </a:xfrm>
          <a:noFill/>
        </p:spPr>
        <p:txBody>
          <a:bodyPr wrap="none"/>
          <a:lstStyle/>
          <a:p>
            <a:pPr>
              <a:spcBef>
                <a:spcPct val="40000"/>
              </a:spcBef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4. She is three years _______ than I am.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    A. old		B. more old	C. older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5. I think a good friend should make me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    ____.</a:t>
            </a:r>
          </a:p>
          <a:p>
            <a:pPr>
              <a:spcBef>
                <a:spcPct val="40000"/>
              </a:spcBef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   A. laugh	B. laughing	C. to laugh</a:t>
            </a: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3789363" y="727075"/>
            <a:ext cx="57626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C </a:t>
            </a: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765175" y="2527300"/>
            <a:ext cx="431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autoUpdateAnimBg="0"/>
      <p:bldP spid="63492" grpId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582613"/>
            <a:ext cx="6173788" cy="4318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6. -- Which of the caps will you take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    --I’ll take _______.one for my father the other for my brother.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    A.neither B.both C.all</a:t>
            </a:r>
            <a:r>
              <a:rPr lang="zh-CN" altLang="zh-CN"/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/>
              <a:t>                 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7. Sam looks like his Dad. They are ______ tall.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    A. either B. any C. all D. both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                                    </a:t>
            </a: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2565400" y="1014413"/>
            <a:ext cx="431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909638" y="3175000"/>
            <a:ext cx="431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autoUpdateAnimBg="0"/>
      <p:bldP spid="64516" grpId="0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582613"/>
            <a:ext cx="6173788" cy="4608512"/>
          </a:xfrm>
        </p:spPr>
        <p:txBody>
          <a:bodyPr/>
          <a:lstStyle/>
          <a:p>
            <a:pPr marL="476250" indent="-476250">
              <a:lnSpc>
                <a:spcPct val="90000"/>
              </a:lnSpc>
              <a:buFontTx/>
              <a:buNone/>
            </a:pPr>
            <a:r>
              <a:rPr lang="zh-CN" altLang="zh-CN" sz="2700" b="1">
                <a:latin typeface="Times New Roman" pitchFamily="18" charset="0"/>
              </a:rPr>
              <a:t>8. There are many tall buildings on ________ sides of the street.</a:t>
            </a:r>
          </a:p>
          <a:p>
            <a:pPr marL="476250" indent="-476250">
              <a:lnSpc>
                <a:spcPct val="90000"/>
              </a:lnSpc>
              <a:buFontTx/>
              <a:buNone/>
            </a:pPr>
            <a:r>
              <a:rPr lang="zh-CN" altLang="zh-CN" sz="2700" b="1">
                <a:latin typeface="Times New Roman" pitchFamily="18" charset="0"/>
              </a:rPr>
              <a:t>        A. either   B. all    C. both</a:t>
            </a:r>
            <a:r>
              <a:rPr lang="zh-CN" altLang="zh-CN" sz="2700"/>
              <a:t> </a:t>
            </a:r>
          </a:p>
          <a:p>
            <a:pPr marL="476250" indent="-476250">
              <a:lnSpc>
                <a:spcPct val="90000"/>
              </a:lnSpc>
              <a:buFontTx/>
              <a:buNone/>
            </a:pPr>
            <a:r>
              <a:rPr lang="zh-CN" altLang="zh-CN" sz="2700" b="1">
                <a:latin typeface="Times New Roman" pitchFamily="18" charset="0"/>
              </a:rPr>
              <a:t>                                   </a:t>
            </a:r>
          </a:p>
          <a:p>
            <a:pPr marL="476250" indent="-476250">
              <a:lnSpc>
                <a:spcPct val="90000"/>
              </a:lnSpc>
              <a:buFontTx/>
              <a:buNone/>
            </a:pPr>
            <a:r>
              <a:rPr lang="zh-CN" altLang="zh-CN" sz="2700" b="1">
                <a:latin typeface="Times New Roman" pitchFamily="18" charset="0"/>
              </a:rPr>
              <a:t>9. ___Lily ___ Lucy may go with you because one of them must stay at home.</a:t>
            </a:r>
          </a:p>
          <a:p>
            <a:pPr marL="476250" indent="-476250">
              <a:lnSpc>
                <a:spcPct val="90000"/>
              </a:lnSpc>
              <a:buFontTx/>
              <a:buNone/>
            </a:pPr>
            <a:r>
              <a:rPr lang="zh-CN" altLang="zh-CN" sz="2700" b="1">
                <a:latin typeface="Times New Roman" pitchFamily="18" charset="0"/>
              </a:rPr>
              <a:t>       A. Not, but         B. Neither, nor	</a:t>
            </a:r>
          </a:p>
          <a:p>
            <a:pPr marL="476250" indent="-476250">
              <a:lnSpc>
                <a:spcPct val="90000"/>
              </a:lnSpc>
              <a:buFontTx/>
              <a:buNone/>
            </a:pPr>
            <a:r>
              <a:rPr lang="zh-CN" altLang="zh-CN" sz="2700" b="1">
                <a:latin typeface="Times New Roman" pitchFamily="18" charset="0"/>
              </a:rPr>
              <a:t>       C. Both, and	   D. Either, or</a:t>
            </a:r>
          </a:p>
          <a:p>
            <a:pPr marL="476250" indent="-476250">
              <a:lnSpc>
                <a:spcPct val="90000"/>
              </a:lnSpc>
              <a:buFontTx/>
              <a:buNone/>
            </a:pPr>
            <a:r>
              <a:rPr lang="zh-CN" altLang="zh-CN" sz="2700" b="1">
                <a:latin typeface="Times New Roman" pitchFamily="18" charset="0"/>
              </a:rPr>
              <a:t>                                              </a:t>
            </a: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1412875" y="942975"/>
            <a:ext cx="431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765175" y="2238375"/>
            <a:ext cx="431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autoUpdateAnimBg="0"/>
      <p:bldP spid="65540" grpId="0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909638" y="727075"/>
            <a:ext cx="4579937" cy="574675"/>
          </a:xfrm>
        </p:spPr>
        <p:txBody>
          <a:bodyPr/>
          <a:lstStyle/>
          <a:p>
            <a:r>
              <a:rPr lang="zh-CN" altLang="zh-CN" sz="3600" b="1">
                <a:solidFill>
                  <a:srgbClr val="0000CC"/>
                </a:solidFill>
                <a:latin typeface="RockoUltraFLF" charset="0"/>
              </a:rPr>
              <a:t>Homework</a:t>
            </a:r>
            <a:r>
              <a:rPr lang="zh-CN" altLang="zh-CN" sz="3600" b="1">
                <a:solidFill>
                  <a:srgbClr val="000066"/>
                </a:solidFill>
              </a:rPr>
              <a:t> 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3375" y="1519238"/>
            <a:ext cx="6264275" cy="2360612"/>
          </a:xfrm>
          <a:noFill/>
        </p:spPr>
        <p:txBody>
          <a:bodyPr wrap="none"/>
          <a:lstStyle/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1. Make an adjective word list including 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    all the adjective words you know.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2. Write a short passage to compare you 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800" b="1">
                <a:latin typeface="Times New Roman" pitchFamily="18" charset="0"/>
              </a:rPr>
              <a:t>    and your best friend.</a:t>
            </a:r>
            <a:r>
              <a:rPr lang="zh-CN" altLang="zh-CN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split orient="vert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5175" y="438150"/>
            <a:ext cx="5184775" cy="1655763"/>
          </a:xfrm>
          <a:ln/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r>
              <a:rPr lang="zh-CN" altLang="zh-CN" sz="8000" b="1">
                <a:solidFill>
                  <a:srgbClr val="0000CC"/>
                </a:solidFill>
                <a:latin typeface="RockoUltraFLF" charset="0"/>
              </a:rPr>
              <a:t>Bye-bye</a:t>
            </a:r>
            <a:r>
              <a:rPr lang="zh-CN" altLang="zh-CN" sz="8000" b="1">
                <a:solidFill>
                  <a:srgbClr val="000066"/>
                </a:solidFill>
              </a:rPr>
              <a:t> </a:t>
            </a:r>
          </a:p>
        </p:txBody>
      </p:sp>
    </p:spTree>
  </p:cSld>
  <p:clrMapOvr>
    <a:masterClrMapping/>
  </p:clrMapOvr>
  <p:transition>
    <p:split orient="vert"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133666791"/>
          <p:cNvPicPr>
            <a:picLocks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4813" y="669925"/>
            <a:ext cx="3168650" cy="26590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19" name="Picture 3" descr="2201210"/>
          <p:cNvPicPr>
            <a:picLocks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24313" y="554038"/>
            <a:ext cx="2451100" cy="2574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66738" y="3433763"/>
            <a:ext cx="2700337" cy="43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>
                <a:solidFill>
                  <a:srgbClr val="0000CC"/>
                </a:solidFill>
                <a:latin typeface="Times New Roman" pitchFamily="18" charset="0"/>
              </a:rPr>
              <a:t>The women are fat.</a:t>
            </a:r>
            <a:r>
              <a:rPr lang="zh-CN" altLang="zh-CN" sz="2400" b="1">
                <a:latin typeface="Times New Roman" pitchFamily="18" charset="0"/>
              </a:rPr>
              <a:t> 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4078288" y="3203575"/>
            <a:ext cx="2430462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 b="1">
                <a:solidFill>
                  <a:srgbClr val="0000CC"/>
                </a:solidFill>
                <a:latin typeface="Times New Roman" pitchFamily="18" charset="0"/>
              </a:rPr>
              <a:t>The</a:t>
            </a:r>
            <a:r>
              <a:rPr lang="zh-CN" altLang="zh-CN" sz="2400" b="1">
                <a:latin typeface="Times New Roman" pitchFamily="18" charset="0"/>
              </a:rPr>
              <a:t> </a:t>
            </a:r>
            <a:r>
              <a:rPr lang="zh-CN" altLang="zh-CN" sz="2400" b="1">
                <a:solidFill>
                  <a:srgbClr val="0000CC"/>
                </a:solidFill>
                <a:latin typeface="Times New Roman" pitchFamily="18" charset="0"/>
              </a:rPr>
              <a:t>man and the woman are thin.</a:t>
            </a:r>
            <a:r>
              <a:rPr lang="zh-CN" altLang="zh-CN" sz="2400" b="1">
                <a:latin typeface="Times New Roman" pitchFamily="18" charset="0"/>
              </a:rPr>
              <a:t> 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61938" y="4111625"/>
            <a:ext cx="6264275" cy="92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0546" tIns="35273" rIns="70546" bIns="35273">
            <a:spAutoFit/>
          </a:bodyPr>
          <a:lstStyle>
            <a:lvl1pPr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52425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704850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58863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411288" defTabSz="7048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684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256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828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40088" defTabSz="7048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800" b="1">
                <a:latin typeface="Times New Roman" pitchFamily="18" charset="0"/>
              </a:rPr>
              <a:t>     The women are </a:t>
            </a:r>
            <a:r>
              <a:rPr lang="zh-CN" altLang="zh-CN" sz="2800" b="1">
                <a:solidFill>
                  <a:srgbClr val="FF0000"/>
                </a:solidFill>
                <a:latin typeface="Times New Roman" pitchFamily="18" charset="0"/>
              </a:rPr>
              <a:t>fatter than</a:t>
            </a:r>
            <a:r>
              <a:rPr lang="zh-CN" altLang="zh-CN" sz="2800" b="1">
                <a:latin typeface="Times New Roman" pitchFamily="18" charset="0"/>
              </a:rPr>
              <a:t> the man and the woman.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utoUpdateAnimBg="0"/>
      <p:bldP spid="9221" grpId="0" autoUpdateAnimBg="0"/>
      <p:bldP spid="922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22300" y="438150"/>
            <a:ext cx="5832475" cy="792163"/>
          </a:xfrm>
        </p:spPr>
        <p:txBody>
          <a:bodyPr/>
          <a:lstStyle/>
          <a:p>
            <a:pPr algn="l"/>
            <a:r>
              <a:rPr lang="zh-CN" sz="2800" b="1">
                <a:ea typeface="黑体" pitchFamily="49" charset="-122"/>
              </a:rPr>
              <a:t>形容词</a:t>
            </a:r>
            <a:r>
              <a:rPr lang="zh-CN" sz="2800" b="1"/>
              <a:t>  </a:t>
            </a:r>
            <a:r>
              <a:rPr lang="zh-CN" altLang="zh-CN" sz="2800" b="1">
                <a:solidFill>
                  <a:srgbClr val="FF0000"/>
                </a:solidFill>
              </a:rPr>
              <a:t>adj.</a:t>
            </a:r>
            <a:r>
              <a:rPr lang="zh-CN" altLang="zh-CN" sz="2800" b="1"/>
              <a:t>      He is</a:t>
            </a:r>
            <a:r>
              <a:rPr lang="zh-CN" altLang="zh-CN" sz="2800" b="1">
                <a:solidFill>
                  <a:srgbClr val="FF0000"/>
                </a:solidFill>
              </a:rPr>
              <a:t> tall</a:t>
            </a:r>
            <a:r>
              <a:rPr lang="zh-CN" altLang="zh-CN" sz="2800" b="1"/>
              <a:t>. </a:t>
            </a:r>
            <a:br>
              <a:rPr lang="zh-CN" altLang="zh-CN" sz="2800" b="1"/>
            </a:br>
            <a:r>
              <a:rPr lang="zh-CN" altLang="zh-CN" sz="2800" b="1"/>
              <a:t>                          He is a</a:t>
            </a:r>
            <a:r>
              <a:rPr lang="zh-CN" altLang="zh-CN" sz="2800" b="1">
                <a:solidFill>
                  <a:srgbClr val="FF0000"/>
                </a:solidFill>
              </a:rPr>
              <a:t> tall man</a:t>
            </a:r>
            <a:r>
              <a:rPr lang="zh-CN" altLang="zh-CN" sz="2800" b="1"/>
              <a:t>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06400" y="1303338"/>
            <a:ext cx="2374900" cy="3621087"/>
          </a:xfrm>
        </p:spPr>
        <p:txBody>
          <a:bodyPr/>
          <a:lstStyle/>
          <a:p>
            <a:r>
              <a:rPr lang="zh-CN" altLang="zh-CN" b="1">
                <a:solidFill>
                  <a:schemeClr val="accent2"/>
                </a:solidFill>
              </a:rPr>
              <a:t> tall  </a:t>
            </a:r>
            <a:r>
              <a:rPr lang="zh-CN" altLang="zh-CN" b="1" i="1">
                <a:solidFill>
                  <a:srgbClr val="FF0000"/>
                </a:solidFill>
              </a:rPr>
              <a:t>adj.</a:t>
            </a:r>
          </a:p>
          <a:p>
            <a:r>
              <a:rPr lang="zh-CN" altLang="zh-CN" b="1">
                <a:solidFill>
                  <a:schemeClr val="accent2"/>
                </a:solidFill>
              </a:rPr>
              <a:t> short </a:t>
            </a:r>
            <a:r>
              <a:rPr lang="zh-CN" altLang="zh-CN" b="1" i="1">
                <a:solidFill>
                  <a:srgbClr val="FF0000"/>
                </a:solidFill>
              </a:rPr>
              <a:t>adj.</a:t>
            </a:r>
          </a:p>
          <a:p>
            <a:r>
              <a:rPr lang="zh-CN" altLang="zh-CN" b="1">
                <a:solidFill>
                  <a:schemeClr val="accent2"/>
                </a:solidFill>
              </a:rPr>
              <a:t>long </a:t>
            </a:r>
            <a:r>
              <a:rPr lang="zh-CN" altLang="zh-CN" b="1">
                <a:solidFill>
                  <a:srgbClr val="FF0000"/>
                </a:solidFill>
              </a:rPr>
              <a:t>adj.</a:t>
            </a:r>
          </a:p>
          <a:p>
            <a:r>
              <a:rPr lang="zh-CN" altLang="zh-CN" b="1">
                <a:solidFill>
                  <a:schemeClr val="accent2"/>
                </a:solidFill>
              </a:rPr>
              <a:t>short </a:t>
            </a:r>
            <a:r>
              <a:rPr lang="zh-CN" altLang="zh-CN" b="1">
                <a:solidFill>
                  <a:srgbClr val="FF0000"/>
                </a:solidFill>
              </a:rPr>
              <a:t>adj.</a:t>
            </a:r>
          </a:p>
          <a:p>
            <a:r>
              <a:rPr lang="zh-CN" altLang="zh-CN" b="1">
                <a:solidFill>
                  <a:schemeClr val="accent2"/>
                </a:solidFill>
              </a:rPr>
              <a:t>thin </a:t>
            </a:r>
            <a:r>
              <a:rPr lang="zh-CN" altLang="zh-CN" b="1" i="1">
                <a:solidFill>
                  <a:srgbClr val="FF0000"/>
                </a:solidFill>
              </a:rPr>
              <a:t>adj.</a:t>
            </a:r>
          </a:p>
          <a:p>
            <a:r>
              <a:rPr lang="zh-CN" altLang="zh-CN" b="1">
                <a:solidFill>
                  <a:schemeClr val="accent2"/>
                </a:solidFill>
              </a:rPr>
              <a:t>fat </a:t>
            </a:r>
            <a:r>
              <a:rPr lang="zh-CN" altLang="zh-CN" b="1" i="1">
                <a:solidFill>
                  <a:srgbClr val="FF0000"/>
                </a:solidFill>
              </a:rPr>
              <a:t>adj.</a:t>
            </a:r>
          </a:p>
          <a:p>
            <a:r>
              <a:rPr lang="zh-CN" altLang="zh-CN" b="1">
                <a:solidFill>
                  <a:schemeClr val="accent2"/>
                </a:solidFill>
              </a:rPr>
              <a:t>heavy </a:t>
            </a:r>
            <a:r>
              <a:rPr lang="zh-CN" altLang="zh-CN" b="1" i="1">
                <a:solidFill>
                  <a:srgbClr val="FF0000"/>
                </a:solidFill>
              </a:rPr>
              <a:t>adj.</a:t>
            </a:r>
          </a:p>
          <a:p>
            <a:endParaRPr lang="zh-CN" altLang="zh-CN" b="1" i="1">
              <a:solidFill>
                <a:srgbClr val="FF0000"/>
              </a:solidFill>
            </a:endParaRP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2997200" y="1374775"/>
            <a:ext cx="2881313" cy="36210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高的</a:t>
            </a:r>
          </a:p>
          <a:p>
            <a:pPr>
              <a:lnSpc>
                <a:spcPct val="90000"/>
              </a:lnSpc>
            </a:pPr>
            <a:r>
              <a:rPr 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矮的，短的</a:t>
            </a:r>
          </a:p>
          <a:p>
            <a:pPr>
              <a:lnSpc>
                <a:spcPct val="90000"/>
              </a:lnSpc>
            </a:pPr>
            <a:r>
              <a:rPr 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长的</a:t>
            </a:r>
          </a:p>
          <a:p>
            <a:pPr>
              <a:lnSpc>
                <a:spcPct val="90000"/>
              </a:lnSpc>
            </a:pPr>
            <a:r>
              <a:rPr 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短的</a:t>
            </a:r>
          </a:p>
          <a:p>
            <a:pPr>
              <a:lnSpc>
                <a:spcPct val="90000"/>
              </a:lnSpc>
            </a:pPr>
            <a:r>
              <a:rPr 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瘦的，薄的</a:t>
            </a:r>
          </a:p>
          <a:p>
            <a:pPr>
              <a:lnSpc>
                <a:spcPct val="90000"/>
              </a:lnSpc>
            </a:pPr>
            <a:r>
              <a:rPr 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肥胖的</a:t>
            </a:r>
          </a:p>
          <a:p>
            <a:pPr>
              <a:lnSpc>
                <a:spcPct val="90000"/>
              </a:lnSpc>
            </a:pPr>
            <a:r>
              <a:rPr lang="zh-CN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重的，胖的</a:t>
            </a:r>
          </a:p>
          <a:p>
            <a:pPr>
              <a:lnSpc>
                <a:spcPct val="90000"/>
              </a:lnSpc>
              <a:buFontTx/>
              <a:buNone/>
            </a:pPr>
            <a:endParaRPr lang="zh-CN" altLang="zh-CN" sz="3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2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uild="p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96975" y="222250"/>
            <a:ext cx="4456113" cy="868363"/>
          </a:xfrm>
        </p:spPr>
        <p:txBody>
          <a:bodyPr/>
          <a:lstStyle/>
          <a:p>
            <a:r>
              <a:rPr lang="zh-CN" altLang="zh-CN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New words</a:t>
            </a:r>
            <a:r>
              <a:rPr lang="zh-CN" altLang="zh-CN" sz="4000" b="1"/>
              <a:t>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58875"/>
            <a:ext cx="3009900" cy="3621088"/>
          </a:xfrm>
        </p:spPr>
        <p:txBody>
          <a:bodyPr/>
          <a:lstStyle/>
          <a:p>
            <a:r>
              <a:rPr lang="zh-CN" altLang="zh-CN" b="1">
                <a:solidFill>
                  <a:srgbClr val="0000CC"/>
                </a:solidFill>
              </a:rPr>
              <a:t> outgoing</a:t>
            </a:r>
            <a:r>
              <a:rPr lang="zh-CN" altLang="zh-CN" b="1">
                <a:solidFill>
                  <a:schemeClr val="accent2"/>
                </a:solidFill>
              </a:rPr>
              <a:t>  </a:t>
            </a:r>
            <a:r>
              <a:rPr lang="zh-CN" altLang="zh-CN" b="1" i="1">
                <a:solidFill>
                  <a:srgbClr val="FF0000"/>
                </a:solidFill>
              </a:rPr>
              <a:t>adj.</a:t>
            </a:r>
          </a:p>
          <a:p>
            <a:r>
              <a:rPr lang="zh-CN" altLang="zh-CN" b="1">
                <a:solidFill>
                  <a:srgbClr val="0000CC"/>
                </a:solidFill>
              </a:rPr>
              <a:t>quiet</a:t>
            </a:r>
            <a:r>
              <a:rPr lang="zh-CN" altLang="zh-CN" b="1" i="1">
                <a:solidFill>
                  <a:srgbClr val="0000CC"/>
                </a:solidFill>
              </a:rPr>
              <a:t> </a:t>
            </a:r>
            <a:r>
              <a:rPr lang="zh-CN" altLang="zh-CN" b="1" i="1">
                <a:solidFill>
                  <a:srgbClr val="FF0000"/>
                </a:solidFill>
              </a:rPr>
              <a:t>adj.</a:t>
            </a:r>
          </a:p>
          <a:p>
            <a:r>
              <a:rPr lang="zh-CN" altLang="zh-CN" b="1">
                <a:solidFill>
                  <a:srgbClr val="0000CC"/>
                </a:solidFill>
              </a:rPr>
              <a:t> calm</a:t>
            </a:r>
            <a:r>
              <a:rPr lang="zh-CN" altLang="zh-CN" b="1">
                <a:solidFill>
                  <a:schemeClr val="accent2"/>
                </a:solidFill>
              </a:rPr>
              <a:t> </a:t>
            </a:r>
            <a:r>
              <a:rPr lang="zh-CN" altLang="zh-CN" b="1" i="1">
                <a:solidFill>
                  <a:srgbClr val="FF0000"/>
                </a:solidFill>
              </a:rPr>
              <a:t>adj.</a:t>
            </a:r>
          </a:p>
          <a:p>
            <a:r>
              <a:rPr lang="zh-CN" altLang="zh-CN" b="1">
                <a:solidFill>
                  <a:srgbClr val="0000CC"/>
                </a:solidFill>
              </a:rPr>
              <a:t> wild </a:t>
            </a:r>
            <a:r>
              <a:rPr lang="zh-CN" altLang="zh-CN" b="1" i="1">
                <a:solidFill>
                  <a:srgbClr val="FF0000"/>
                </a:solidFill>
              </a:rPr>
              <a:t>adj.</a:t>
            </a:r>
          </a:p>
          <a:p>
            <a:r>
              <a:rPr lang="zh-CN" altLang="zh-CN" b="1">
                <a:solidFill>
                  <a:schemeClr val="accent2"/>
                </a:solidFill>
              </a:rPr>
              <a:t> </a:t>
            </a:r>
            <a:r>
              <a:rPr lang="zh-CN" altLang="zh-CN" b="1">
                <a:solidFill>
                  <a:srgbClr val="0000CC"/>
                </a:solidFill>
              </a:rPr>
              <a:t>serious</a:t>
            </a:r>
            <a:r>
              <a:rPr lang="zh-CN" altLang="zh-CN" b="1">
                <a:solidFill>
                  <a:schemeClr val="accent2"/>
                </a:solidFill>
              </a:rPr>
              <a:t> </a:t>
            </a:r>
            <a:r>
              <a:rPr lang="zh-CN" altLang="zh-CN" b="1" i="1">
                <a:solidFill>
                  <a:srgbClr val="FF0000"/>
                </a:solidFill>
              </a:rPr>
              <a:t>adj.</a:t>
            </a:r>
          </a:p>
          <a:p>
            <a:r>
              <a:rPr lang="zh-CN" altLang="zh-CN" b="1">
                <a:solidFill>
                  <a:schemeClr val="accent2"/>
                </a:solidFill>
              </a:rPr>
              <a:t> </a:t>
            </a:r>
            <a:r>
              <a:rPr lang="zh-CN" altLang="zh-CN" b="1">
                <a:solidFill>
                  <a:srgbClr val="0000CC"/>
                </a:solidFill>
              </a:rPr>
              <a:t>athletic </a:t>
            </a:r>
            <a:r>
              <a:rPr lang="zh-CN" altLang="zh-CN" b="1" i="1">
                <a:solidFill>
                  <a:srgbClr val="FF0000"/>
                </a:solidFill>
              </a:rPr>
              <a:t>adj.</a:t>
            </a:r>
          </a:p>
          <a:p>
            <a:r>
              <a:rPr lang="zh-CN" altLang="zh-CN" b="1">
                <a:solidFill>
                  <a:srgbClr val="0000CC"/>
                </a:solidFill>
              </a:rPr>
              <a:t> weak </a:t>
            </a:r>
            <a:r>
              <a:rPr lang="zh-CN" altLang="zh-CN" b="1" i="1">
                <a:solidFill>
                  <a:srgbClr val="FF0000"/>
                </a:solidFill>
              </a:rPr>
              <a:t>adj.</a:t>
            </a:r>
          </a:p>
          <a:p>
            <a:endParaRPr lang="zh-CN" altLang="zh-CN" b="1">
              <a:solidFill>
                <a:schemeClr val="accent2"/>
              </a:solidFill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2997200" y="1231900"/>
            <a:ext cx="3816350" cy="3619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/>
          <a:p>
            <a:r>
              <a:rPr lang="zh-CN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外向</a:t>
            </a:r>
            <a:r>
              <a:rPr 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开朗</a:t>
            </a:r>
            <a:r>
              <a:rPr 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</a:t>
            </a:r>
          </a:p>
          <a:p>
            <a:r>
              <a:rPr lang="zh-CN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文静</a:t>
            </a:r>
            <a:r>
              <a:rPr lang="zh-CN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  <a:p>
            <a:r>
              <a:rPr lang="zh-CN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沉着</a:t>
            </a:r>
            <a:r>
              <a:rPr 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镇定</a:t>
            </a:r>
            <a:r>
              <a:rPr 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</a:t>
            </a:r>
          </a:p>
          <a:p>
            <a:r>
              <a:rPr lang="zh-CN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鲁莽</a:t>
            </a:r>
            <a:r>
              <a:rPr 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，任性</a:t>
            </a:r>
            <a:r>
              <a:rPr 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</a:t>
            </a:r>
          </a:p>
          <a:p>
            <a:r>
              <a:rPr lang="zh-CN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严肃</a:t>
            </a:r>
            <a:r>
              <a:rPr 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，庄重</a:t>
            </a:r>
            <a:r>
              <a:rPr 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</a:t>
            </a:r>
          </a:p>
          <a:p>
            <a:r>
              <a:rPr lang="zh-CN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强健</a:t>
            </a:r>
            <a:r>
              <a:rPr 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</a:t>
            </a:r>
            <a:r>
              <a:rPr lang="zh-CN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，擅长运动</a:t>
            </a:r>
            <a:r>
              <a:rPr 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</a:t>
            </a:r>
          </a:p>
          <a:p>
            <a:r>
              <a:rPr lang="zh-CN" b="1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体质弱</a:t>
            </a:r>
            <a:r>
              <a:rPr 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uild="p" animBg="1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1"/>
  <p:tag name="AS_OS" val="Microsoft Windows NT 5.1.2600 Service Pack 3"/>
  <p:tag name="AS_RELEASE_DATE" val="2013.02.28"/>
  <p:tag name="AS_VERSION" val="7.2.0.0"/>
  <p:tag name="AS_TITLE" val="Aspose.Slides for .NET 2.0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2598</Words>
  <Application>Microsoft Office PowerPoint</Application>
  <DocSecurity>0</DocSecurity>
  <PresentationFormat>自定义</PresentationFormat>
  <Paragraphs>409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6" baseType="lpstr">
      <vt:lpstr>Arial</vt:lpstr>
      <vt:lpstr>宋体</vt:lpstr>
      <vt:lpstr>Wingdings</vt:lpstr>
      <vt:lpstr>黑体</vt:lpstr>
      <vt:lpstr>Times New Roman</vt:lpstr>
      <vt:lpstr>华文行楷</vt:lpstr>
      <vt:lpstr>Arial Black</vt:lpstr>
      <vt:lpstr>SF Alien Encounters Solid</vt:lpstr>
      <vt:lpstr>钟齐翰墨毛笔</vt:lpstr>
      <vt:lpstr>RockoUltraFLF</vt:lpstr>
      <vt:lpstr>金梅美工愛心字形</vt:lpstr>
      <vt:lpstr>默认设计模板</vt:lpstr>
      <vt:lpstr>Unit 3   I’m more outgoing  than my sister.</vt:lpstr>
      <vt:lpstr>than 比 (conj .连词).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形容词  adj.      He is tall.                            He is a tall man.</vt:lpstr>
      <vt:lpstr>New words </vt:lpstr>
      <vt:lpstr>自学课本P93形容词的比较级和最高级构成，完成写出下列词的比较级和最高级。</vt:lpstr>
      <vt:lpstr>用形容词的适当形式填空</vt:lpstr>
      <vt:lpstr>用形容词的适当形式填空</vt:lpstr>
      <vt:lpstr>PowerPoint 演示文稿</vt:lpstr>
      <vt:lpstr>1a. Match each word with        its opposite!</vt:lpstr>
      <vt:lpstr>1b. Listen and number the pairs of  twins [1-3] in the picture.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2a. Listen. Are the words in the box       used with “-er/ier” or “more”? 方框中的单词带-er/ier 还是more 使用。</vt:lpstr>
      <vt:lpstr>2b. Listen again. How are Tina and        Tara different? Fill in the charts.</vt:lpstr>
      <vt:lpstr>PowerPoint 演示文稿</vt:lpstr>
      <vt:lpstr>PowerPoint 演示文稿</vt:lpstr>
      <vt:lpstr>PowerPoint 演示文稿</vt:lpstr>
      <vt:lpstr>PowerPoint 演示文稿</vt:lpstr>
      <vt:lpstr>3a.Read the article. Write “T”, “F”  or “DK” (for don’t know).</vt:lpstr>
      <vt:lpstr>PowerPoint 演示文稿</vt:lpstr>
      <vt:lpstr>3b. Pairwork</vt:lpstr>
      <vt:lpstr>4. The Same and Different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Exercise</vt:lpstr>
      <vt:lpstr>一、词汇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 </vt:lpstr>
      <vt:lpstr>Bye-bye </vt:lpstr>
    </vt:vector>
  </TitlesOfParts>
  <Manager/>
  <Company>MC SYSTEM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YlmF</dc:creator>
  <cp:keywords/>
  <dc:description/>
  <cp:lastModifiedBy>user</cp:lastModifiedBy>
  <cp:revision>85</cp:revision>
  <dcterms:created xsi:type="dcterms:W3CDTF">2009-05-18T09:40:51Z</dcterms:created>
  <dcterms:modified xsi:type="dcterms:W3CDTF">2015-08-12T06:34:33Z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2052-9.1.0.4047</vt:lpwstr>
  </property>
</Properties>
</file>